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4" r:id="rId4"/>
    <p:sldMasterId id="2147483713" r:id="rId5"/>
    <p:sldMasterId id="2147484285" r:id="rId6"/>
    <p:sldMasterId id="2147483648" r:id="rId7"/>
  </p:sldMasterIdLst>
  <p:notesMasterIdLst>
    <p:notesMasterId r:id="rId59"/>
  </p:notesMasterIdLst>
  <p:handoutMasterIdLst>
    <p:handoutMasterId r:id="rId60"/>
  </p:handoutMasterIdLst>
  <p:sldIdLst>
    <p:sldId id="338" r:id="rId8"/>
    <p:sldId id="787" r:id="rId9"/>
    <p:sldId id="332" r:id="rId10"/>
    <p:sldId id="477" r:id="rId11"/>
    <p:sldId id="476" r:id="rId12"/>
    <p:sldId id="358" r:id="rId13"/>
    <p:sldId id="430" r:id="rId14"/>
    <p:sldId id="475" r:id="rId15"/>
    <p:sldId id="474" r:id="rId16"/>
    <p:sldId id="473" r:id="rId17"/>
    <p:sldId id="472" r:id="rId18"/>
    <p:sldId id="471" r:id="rId19"/>
    <p:sldId id="470" r:id="rId20"/>
    <p:sldId id="469" r:id="rId21"/>
    <p:sldId id="468" r:id="rId22"/>
    <p:sldId id="790" r:id="rId23"/>
    <p:sldId id="791" r:id="rId24"/>
    <p:sldId id="796" r:id="rId25"/>
    <p:sldId id="799" r:id="rId26"/>
    <p:sldId id="798" r:id="rId27"/>
    <p:sldId id="797" r:id="rId28"/>
    <p:sldId id="794" r:id="rId29"/>
    <p:sldId id="795" r:id="rId30"/>
    <p:sldId id="792" r:id="rId31"/>
    <p:sldId id="793" r:id="rId32"/>
    <p:sldId id="789" r:id="rId33"/>
    <p:sldId id="467" r:id="rId34"/>
    <p:sldId id="464" r:id="rId35"/>
    <p:sldId id="480" r:id="rId36"/>
    <p:sldId id="478" r:id="rId37"/>
    <p:sldId id="465" r:id="rId38"/>
    <p:sldId id="481" r:id="rId39"/>
    <p:sldId id="482" r:id="rId40"/>
    <p:sldId id="491" r:id="rId41"/>
    <p:sldId id="489" r:id="rId42"/>
    <p:sldId id="490" r:id="rId43"/>
    <p:sldId id="802" r:id="rId44"/>
    <p:sldId id="788" r:id="rId45"/>
    <p:sldId id="488" r:id="rId46"/>
    <p:sldId id="487" r:id="rId47"/>
    <p:sldId id="486" r:id="rId48"/>
    <p:sldId id="485" r:id="rId49"/>
    <p:sldId id="484" r:id="rId50"/>
    <p:sldId id="800" r:id="rId51"/>
    <p:sldId id="786" r:id="rId52"/>
    <p:sldId id="345" r:id="rId53"/>
    <p:sldId id="483" r:id="rId54"/>
    <p:sldId id="492" r:id="rId55"/>
    <p:sldId id="801" r:id="rId56"/>
    <p:sldId id="347" r:id="rId57"/>
    <p:sldId id="785" r:id="rId5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3C0F11-F07E-D74C-F738-579B964F067B}" name="Sarah Martin" initials="SM" userId="S::smartin@texasagriculture.gov::604aa6bb-3c72-42b9-9adf-0661bff4472c" providerId="AD"/>
  <p188:author id="{C9EF2562-BBC4-3427-23CC-FA16C6847ED5}" name="Sapphire King" initials="SK" userId="S::sking@texasagriculture.gov::6621ebd4-2483-4574-b5df-3adf62010ddd" providerId="AD"/>
  <p188:author id="{5085527E-66EB-EE9B-70F3-C7011390568E}" name="Kelli Wise" initials="KW" userId="S::kwise@texasagriculture.gov::e6297da8-a145-4fb9-95e0-94367f8b9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1F5D"/>
    <a:srgbClr val="FA4616"/>
    <a:srgbClr val="EF4B25"/>
    <a:srgbClr val="007767"/>
    <a:srgbClr val="036A38"/>
    <a:srgbClr val="66B948"/>
    <a:srgbClr val="4A082E"/>
    <a:srgbClr val="A95124"/>
    <a:srgbClr val="67746D"/>
    <a:srgbClr val="629D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75" autoAdjust="0"/>
  </p:normalViewPr>
  <p:slideViewPr>
    <p:cSldViewPr snapToGrid="0">
      <p:cViewPr varScale="1">
        <p:scale>
          <a:sx n="69" d="100"/>
          <a:sy n="69" d="100"/>
        </p:scale>
        <p:origin x="1266" y="7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95359-07C2-48EE-8FB2-5CB096791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atin typeface="Arial" panose="020B0604020202020204" pitchFamily="34" charset="0"/>
              </a:rPr>
              <a:t>RA101 WBSCM Getting Started Part II</a:t>
            </a:r>
          </a:p>
        </p:txBody>
      </p:sp>
      <p:sp>
        <p:nvSpPr>
          <p:cNvPr id="3" name="Date Placeholder 2">
            <a:extLst>
              <a:ext uri="{FF2B5EF4-FFF2-40B4-BE49-F238E27FC236}">
                <a16:creationId xmlns:a16="http://schemas.microsoft.com/office/drawing/2014/main" id="{5F079325-D1D5-47B4-953E-4ED6911F2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F6ACC-AB99-43A5-A087-36730D7CF588}" type="datetimeFigureOut">
              <a:rPr lang="en-US" smtClean="0">
                <a:latin typeface="Arial" panose="020B0604020202020204" pitchFamily="34" charset="0"/>
              </a:rPr>
              <a:t>9/12/2023</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1EC3B75-D497-41F6-BB6E-A1A6E9F2F6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Arial" panose="020B0604020202020204" pitchFamily="34" charset="0"/>
              </a:rPr>
              <a:t>TDA USDA Foods</a:t>
            </a:r>
          </a:p>
        </p:txBody>
      </p:sp>
      <p:sp>
        <p:nvSpPr>
          <p:cNvPr id="5" name="Slide Number Placeholder 4">
            <a:extLst>
              <a:ext uri="{FF2B5EF4-FFF2-40B4-BE49-F238E27FC236}">
                <a16:creationId xmlns:a16="http://schemas.microsoft.com/office/drawing/2014/main" id="{606723FF-D2C0-4051-8A99-4460F9BF85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27919-DA5D-4ED2-92F4-EE585FA700D3}"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63693085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r>
              <a:rPr lang="en-US"/>
              <a:t>RA101 WBSCM Getting Started Part II</a:t>
            </a:r>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813CEB8-A3C3-4404-9C99-EE809C10ADCA}" type="datetimeFigureOut">
              <a:rPr lang="id-ID" smtClean="0"/>
              <a:pPr/>
              <a:t>12/09/2023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r>
              <a:rPr lang="id-ID"/>
              <a:t>TDA USDA Foods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CA3AE7D-D00C-4FD1-BFA5-ACC68E164876}" type="slidenum">
              <a:rPr lang="id-ID" smtClean="0"/>
              <a:pPr/>
              <a:t>‹#›</a:t>
            </a:fld>
            <a:endParaRPr lang="id-ID"/>
          </a:p>
        </p:txBody>
      </p:sp>
    </p:spTree>
    <p:extLst>
      <p:ext uri="{BB962C8B-B14F-4D97-AF65-F5344CB8AC3E}">
        <p14:creationId xmlns:p14="http://schemas.microsoft.com/office/powerpoint/2010/main" val="11068292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1</a:t>
            </a:fld>
            <a:endParaRPr lang="en-US"/>
          </a:p>
        </p:txBody>
      </p:sp>
      <p:sp>
        <p:nvSpPr>
          <p:cNvPr id="5" name="Footer Placeholder 4">
            <a:extLst>
              <a:ext uri="{FF2B5EF4-FFF2-40B4-BE49-F238E27FC236}">
                <a16:creationId xmlns:a16="http://schemas.microsoft.com/office/drawing/2014/main" id="{F579D401-6C2C-6765-5B3F-B59BC920DA7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24DFA88-6B7F-9AFF-9151-1BA27E0BD9CA}"/>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26101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11</a:t>
            </a:fld>
            <a:endParaRPr lang="id-ID"/>
          </a:p>
        </p:txBody>
      </p:sp>
      <p:sp>
        <p:nvSpPr>
          <p:cNvPr id="5" name="Footer Placeholder 4">
            <a:extLst>
              <a:ext uri="{FF2B5EF4-FFF2-40B4-BE49-F238E27FC236}">
                <a16:creationId xmlns:a16="http://schemas.microsoft.com/office/drawing/2014/main" id="{2DD9F756-32CD-856F-C7C2-6520F6D51DEE}"/>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727143D4-2CBC-3488-A207-E2716AA64192}"/>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063880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12</a:t>
            </a:fld>
            <a:endParaRPr lang="id-ID"/>
          </a:p>
        </p:txBody>
      </p:sp>
      <p:sp>
        <p:nvSpPr>
          <p:cNvPr id="5" name="Footer Placeholder 4">
            <a:extLst>
              <a:ext uri="{FF2B5EF4-FFF2-40B4-BE49-F238E27FC236}">
                <a16:creationId xmlns:a16="http://schemas.microsoft.com/office/drawing/2014/main" id="{D649A7E1-9F14-A704-16B8-D227246D5BC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2E13877B-0E6D-9A43-3C11-FF921BF5A308}"/>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142006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13</a:t>
            </a:fld>
            <a:endParaRPr lang="id-ID"/>
          </a:p>
        </p:txBody>
      </p:sp>
      <p:sp>
        <p:nvSpPr>
          <p:cNvPr id="5" name="Footer Placeholder 4">
            <a:extLst>
              <a:ext uri="{FF2B5EF4-FFF2-40B4-BE49-F238E27FC236}">
                <a16:creationId xmlns:a16="http://schemas.microsoft.com/office/drawing/2014/main" id="{E11996DB-85AE-8B90-8240-A09139AC01F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2045B67C-B49A-3E9E-2AF2-C0A9E5D222F5}"/>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36640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14</a:t>
            </a:fld>
            <a:endParaRPr lang="id-ID"/>
          </a:p>
        </p:txBody>
      </p:sp>
      <p:sp>
        <p:nvSpPr>
          <p:cNvPr id="5" name="Footer Placeholder 4">
            <a:extLst>
              <a:ext uri="{FF2B5EF4-FFF2-40B4-BE49-F238E27FC236}">
                <a16:creationId xmlns:a16="http://schemas.microsoft.com/office/drawing/2014/main" id="{8C3AB23B-5912-36DB-65EE-735549324770}"/>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3CFD0F6-EF8D-FF9B-4CC1-4B999AD4EF4F}"/>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779414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15</a:t>
            </a:fld>
            <a:endParaRPr lang="id-ID"/>
          </a:p>
        </p:txBody>
      </p:sp>
      <p:sp>
        <p:nvSpPr>
          <p:cNvPr id="5" name="Footer Placeholder 4">
            <a:extLst>
              <a:ext uri="{FF2B5EF4-FFF2-40B4-BE49-F238E27FC236}">
                <a16:creationId xmlns:a16="http://schemas.microsoft.com/office/drawing/2014/main" id="{27A366FF-C02F-9B75-C4B2-4B10E387849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E3C73863-FD75-936C-ADFA-690A8B7B132E}"/>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44250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the directions on the next sets of slides to access Help Features</a:t>
            </a:r>
          </a:p>
        </p:txBody>
      </p:sp>
      <p:sp>
        <p:nvSpPr>
          <p:cNvPr id="4" name="Header Placeholder 3"/>
          <p:cNvSpPr>
            <a:spLocks noGrp="1"/>
          </p:cNvSpPr>
          <p:nvPr>
            <p:ph type="hdr" sz="quarter"/>
          </p:nvPr>
        </p:nvSpPr>
        <p:spPr/>
        <p:txBody>
          <a:bodyPr/>
          <a:lstStyle/>
          <a:p>
            <a:r>
              <a:rPr lang="en-US"/>
              <a:t>RA101 WBSCM Getting Started Part II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16</a:t>
            </a:fld>
            <a:endParaRPr lang="id-ID"/>
          </a:p>
        </p:txBody>
      </p:sp>
    </p:spTree>
    <p:extLst>
      <p:ext uri="{BB962C8B-B14F-4D97-AF65-F5344CB8AC3E}">
        <p14:creationId xmlns:p14="http://schemas.microsoft.com/office/powerpoint/2010/main" val="3472968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17</a:t>
            </a:fld>
            <a:endParaRPr lang="id-ID"/>
          </a:p>
        </p:txBody>
      </p:sp>
      <p:sp>
        <p:nvSpPr>
          <p:cNvPr id="5" name="Footer Placeholder 4">
            <a:extLst>
              <a:ext uri="{FF2B5EF4-FFF2-40B4-BE49-F238E27FC236}">
                <a16:creationId xmlns:a16="http://schemas.microsoft.com/office/drawing/2014/main" id="{27A366FF-C02F-9B75-C4B2-4B10E387849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E3C73863-FD75-936C-ADFA-690A8B7B132E}"/>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4026827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18</a:t>
            </a:fld>
            <a:endParaRPr lang="id-ID"/>
          </a:p>
        </p:txBody>
      </p:sp>
      <p:sp>
        <p:nvSpPr>
          <p:cNvPr id="5" name="Footer Placeholder 4">
            <a:extLst>
              <a:ext uri="{FF2B5EF4-FFF2-40B4-BE49-F238E27FC236}">
                <a16:creationId xmlns:a16="http://schemas.microsoft.com/office/drawing/2014/main" id="{27A366FF-C02F-9B75-C4B2-4B10E387849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E3C73863-FD75-936C-ADFA-690A8B7B132E}"/>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3281776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19</a:t>
            </a:fld>
            <a:endParaRPr lang="id-ID"/>
          </a:p>
        </p:txBody>
      </p:sp>
      <p:sp>
        <p:nvSpPr>
          <p:cNvPr id="5" name="Footer Placeholder 4">
            <a:extLst>
              <a:ext uri="{FF2B5EF4-FFF2-40B4-BE49-F238E27FC236}">
                <a16:creationId xmlns:a16="http://schemas.microsoft.com/office/drawing/2014/main" id="{27A366FF-C02F-9B75-C4B2-4B10E387849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E3C73863-FD75-936C-ADFA-690A8B7B132E}"/>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58781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20</a:t>
            </a:fld>
            <a:endParaRPr lang="id-ID"/>
          </a:p>
        </p:txBody>
      </p:sp>
      <p:sp>
        <p:nvSpPr>
          <p:cNvPr id="5" name="Footer Placeholder 4">
            <a:extLst>
              <a:ext uri="{FF2B5EF4-FFF2-40B4-BE49-F238E27FC236}">
                <a16:creationId xmlns:a16="http://schemas.microsoft.com/office/drawing/2014/main" id="{27A366FF-C02F-9B75-C4B2-4B10E387849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E3C73863-FD75-936C-ADFA-690A8B7B132E}"/>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66989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3AE7D-D00C-4FD1-BFA5-ACC68E164876}" type="slidenum">
              <a:rPr lang="id-ID" smtClean="0"/>
              <a:t>3</a:t>
            </a:fld>
            <a:endParaRPr lang="id-ID"/>
          </a:p>
        </p:txBody>
      </p:sp>
      <p:sp>
        <p:nvSpPr>
          <p:cNvPr id="5" name="Footer Placeholder 4">
            <a:extLst>
              <a:ext uri="{FF2B5EF4-FFF2-40B4-BE49-F238E27FC236}">
                <a16:creationId xmlns:a16="http://schemas.microsoft.com/office/drawing/2014/main" id="{3E701F4B-D691-02CD-83D5-77CF7ED64635}"/>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FF20228D-9009-B91D-F941-1571FDD05D02}"/>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917769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21</a:t>
            </a:fld>
            <a:endParaRPr lang="id-ID"/>
          </a:p>
        </p:txBody>
      </p:sp>
      <p:sp>
        <p:nvSpPr>
          <p:cNvPr id="5" name="Footer Placeholder 4">
            <a:extLst>
              <a:ext uri="{FF2B5EF4-FFF2-40B4-BE49-F238E27FC236}">
                <a16:creationId xmlns:a16="http://schemas.microsoft.com/office/drawing/2014/main" id="{27A366FF-C02F-9B75-C4B2-4B10E387849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E3C73863-FD75-936C-ADFA-690A8B7B132E}"/>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2015718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22</a:t>
            </a:fld>
            <a:endParaRPr lang="id-ID"/>
          </a:p>
        </p:txBody>
      </p:sp>
      <p:sp>
        <p:nvSpPr>
          <p:cNvPr id="5" name="Footer Placeholder 4">
            <a:extLst>
              <a:ext uri="{FF2B5EF4-FFF2-40B4-BE49-F238E27FC236}">
                <a16:creationId xmlns:a16="http://schemas.microsoft.com/office/drawing/2014/main" id="{27A366FF-C02F-9B75-C4B2-4B10E387849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E3C73863-FD75-936C-ADFA-690A8B7B132E}"/>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4129444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23</a:t>
            </a:fld>
            <a:endParaRPr lang="id-ID"/>
          </a:p>
        </p:txBody>
      </p:sp>
      <p:sp>
        <p:nvSpPr>
          <p:cNvPr id="5" name="Footer Placeholder 4">
            <a:extLst>
              <a:ext uri="{FF2B5EF4-FFF2-40B4-BE49-F238E27FC236}">
                <a16:creationId xmlns:a16="http://schemas.microsoft.com/office/drawing/2014/main" id="{27A366FF-C02F-9B75-C4B2-4B10E387849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E3C73863-FD75-936C-ADFA-690A8B7B132E}"/>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317564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Arial"/>
              </a:rPr>
              <a:t>Job Aids and Work Instructions Pop Up Documents Appear after selecting Help.</a:t>
            </a:r>
          </a:p>
          <a:p>
            <a:pPr marL="171450" indent="-171450">
              <a:buFont typeface="Arial" panose="020B0604020202020204" pitchFamily="34" charset="0"/>
              <a:buChar char="•"/>
            </a:pPr>
            <a:r>
              <a:rPr lang="en-US">
                <a:cs typeface="Arial"/>
              </a:rPr>
              <a:t>Job Aids and Work Instructions Will be specific to the transaction the user is currently working on in the Main Content Area</a:t>
            </a:r>
          </a:p>
        </p:txBody>
      </p:sp>
      <p:sp>
        <p:nvSpPr>
          <p:cNvPr id="4" name="Slide Number Placeholder 3"/>
          <p:cNvSpPr>
            <a:spLocks noGrp="1"/>
          </p:cNvSpPr>
          <p:nvPr>
            <p:ph type="sldNum" sz="quarter" idx="5"/>
          </p:nvPr>
        </p:nvSpPr>
        <p:spPr/>
        <p:txBody>
          <a:bodyPr/>
          <a:lstStyle/>
          <a:p>
            <a:fld id="{7CA3AE7D-D00C-4FD1-BFA5-ACC68E164876}" type="slidenum">
              <a:rPr lang="id-ID" smtClean="0"/>
              <a:pPr/>
              <a:t>24</a:t>
            </a:fld>
            <a:endParaRPr lang="id-ID"/>
          </a:p>
        </p:txBody>
      </p:sp>
      <p:sp>
        <p:nvSpPr>
          <p:cNvPr id="5" name="Footer Placeholder 4">
            <a:extLst>
              <a:ext uri="{FF2B5EF4-FFF2-40B4-BE49-F238E27FC236}">
                <a16:creationId xmlns:a16="http://schemas.microsoft.com/office/drawing/2014/main" id="{27A366FF-C02F-9B75-C4B2-4B10E387849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E3C73863-FD75-936C-ADFA-690A8B7B132E}"/>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628513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cs typeface="Arial"/>
              </a:rPr>
              <a:t>Job Aid Pop Up Documents Appear after selecting Help.</a:t>
            </a:r>
            <a:r>
              <a:rPr lang="en-US" sz="1200" b="1">
                <a:solidFill>
                  <a:schemeClr val="tx1"/>
                </a:solidFill>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schemeClr val="tx1"/>
                </a:solidFill>
                <a:latin typeface="Arial" panose="020B0604020202020204" pitchFamily="34" charset="0"/>
                <a:cs typeface="Arial" panose="020B0604020202020204" pitchFamily="34" charset="0"/>
              </a:rPr>
              <a:t>Job Aid Pop Ups are specific to transactions users are working on in the Main Content Area</a:t>
            </a:r>
          </a:p>
          <a:p>
            <a:pPr marL="0" indent="0">
              <a:buFont typeface="Arial" panose="020B0604020202020204" pitchFamily="34" charset="0"/>
              <a:buNone/>
            </a:pPr>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25</a:t>
            </a:fld>
            <a:endParaRPr lang="id-ID"/>
          </a:p>
        </p:txBody>
      </p:sp>
      <p:sp>
        <p:nvSpPr>
          <p:cNvPr id="5" name="Footer Placeholder 4">
            <a:extLst>
              <a:ext uri="{FF2B5EF4-FFF2-40B4-BE49-F238E27FC236}">
                <a16:creationId xmlns:a16="http://schemas.microsoft.com/office/drawing/2014/main" id="{27A366FF-C02F-9B75-C4B2-4B10E387849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E3C73863-FD75-936C-ADFA-690A8B7B132E}"/>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245861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Not all users will need to enable Accessibility Settings. However, by moving through this process with the group, those who need this feature will not have to independently request this access and divulge personal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Follow the directions on the next slides to enable Accessibility Settings</a:t>
            </a:r>
          </a:p>
          <a:p>
            <a:endParaRPr lang="en-US" dirty="0"/>
          </a:p>
        </p:txBody>
      </p:sp>
      <p:sp>
        <p:nvSpPr>
          <p:cNvPr id="4" name="Header Placeholder 3"/>
          <p:cNvSpPr>
            <a:spLocks noGrp="1"/>
          </p:cNvSpPr>
          <p:nvPr>
            <p:ph type="hdr" sz="quarter"/>
          </p:nvPr>
        </p:nvSpPr>
        <p:spPr/>
        <p:txBody>
          <a:bodyPr/>
          <a:lstStyle/>
          <a:p>
            <a:r>
              <a:rPr lang="en-US"/>
              <a:t>RA101 WBSCM Getting Started Part II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26</a:t>
            </a:fld>
            <a:endParaRPr lang="id-ID"/>
          </a:p>
        </p:txBody>
      </p:sp>
    </p:spTree>
    <p:extLst>
      <p:ext uri="{BB962C8B-B14F-4D97-AF65-F5344CB8AC3E}">
        <p14:creationId xmlns:p14="http://schemas.microsoft.com/office/powerpoint/2010/main" val="1966234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Not all users will need to enable Accessibility Settings. However, by moving through this process with the group, those who need this feature will not have to independently request this access and divulge personal information.</a:t>
            </a:r>
          </a:p>
          <a:p>
            <a:endParaRPr lang="en-US" dirty="0">
              <a:latin typeface="Arial"/>
              <a:cs typeface="Arial"/>
            </a:endParaRPr>
          </a:p>
          <a:p>
            <a:pPr marL="228600" indent="-228600">
              <a:buAutoNum type="arabicPeriod"/>
            </a:pPr>
            <a:r>
              <a:rPr lang="en-US" dirty="0">
                <a:latin typeface="Arial"/>
                <a:cs typeface="Arial"/>
              </a:rPr>
              <a:t>Click Personalize</a:t>
            </a:r>
          </a:p>
          <a:p>
            <a:pPr marL="228600" indent="-228600">
              <a:buAutoNum type="arabicPeriod"/>
            </a:pPr>
            <a:r>
              <a:rPr lang="en-US" dirty="0">
                <a:latin typeface="Arial"/>
                <a:cs typeface="Arial"/>
              </a:rPr>
              <a:t>Click Portal from drop down menu</a:t>
            </a:r>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27</a:t>
            </a:fld>
            <a:endParaRPr lang="id-ID"/>
          </a:p>
        </p:txBody>
      </p:sp>
      <p:sp>
        <p:nvSpPr>
          <p:cNvPr id="5" name="Footer Placeholder 4">
            <a:extLst>
              <a:ext uri="{FF2B5EF4-FFF2-40B4-BE49-F238E27FC236}">
                <a16:creationId xmlns:a16="http://schemas.microsoft.com/office/drawing/2014/main" id="{E9E09D2C-498E-07B7-AF64-F9FE032A0B3A}"/>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ED93EE96-613F-828B-E5D3-DBC05CB556EC}"/>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3442801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a:cs typeface="Arial"/>
              </a:rPr>
              <a:t>Enable Accessibility Pop-Up Box will appear. Note that enabling accessibility for TRANSACTIONS is highlighted first. The same process will need to be repeated to enable accessibility options for Reports. (See detailed navigation panel)</a:t>
            </a:r>
          </a:p>
          <a:p>
            <a:endParaRPr lang="en-US">
              <a:latin typeface="Arial"/>
              <a:cs typeface="Arial"/>
            </a:endParaRPr>
          </a:p>
          <a:p>
            <a:r>
              <a:rPr lang="en-US">
                <a:latin typeface="Arial"/>
                <a:cs typeface="Arial"/>
              </a:rPr>
              <a:t>Click modify box in accessibility features to allow checkbox activation for “Activate Accessibility Feature”</a:t>
            </a:r>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28</a:t>
            </a:fld>
            <a:endParaRPr lang="id-ID"/>
          </a:p>
        </p:txBody>
      </p:sp>
      <p:sp>
        <p:nvSpPr>
          <p:cNvPr id="5" name="Footer Placeholder 4">
            <a:extLst>
              <a:ext uri="{FF2B5EF4-FFF2-40B4-BE49-F238E27FC236}">
                <a16:creationId xmlns:a16="http://schemas.microsoft.com/office/drawing/2014/main" id="{CEAC3CE1-5AEC-E0B8-E016-987A372082C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3021116-4E7E-9744-FC6A-4912ADD94B3E}"/>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2590500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29</a:t>
            </a:fld>
            <a:endParaRPr lang="id-ID"/>
          </a:p>
        </p:txBody>
      </p:sp>
      <p:sp>
        <p:nvSpPr>
          <p:cNvPr id="5" name="Footer Placeholder 4">
            <a:extLst>
              <a:ext uri="{FF2B5EF4-FFF2-40B4-BE49-F238E27FC236}">
                <a16:creationId xmlns:a16="http://schemas.microsoft.com/office/drawing/2014/main" id="{C2ABC0DA-A693-DF07-D9C9-2F10FABA478C}"/>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58B706B-BC21-BB0D-4E1C-4BF709858D33}"/>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116698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30</a:t>
            </a:fld>
            <a:endParaRPr lang="id-ID"/>
          </a:p>
        </p:txBody>
      </p:sp>
      <p:sp>
        <p:nvSpPr>
          <p:cNvPr id="5" name="Footer Placeholder 4">
            <a:extLst>
              <a:ext uri="{FF2B5EF4-FFF2-40B4-BE49-F238E27FC236}">
                <a16:creationId xmlns:a16="http://schemas.microsoft.com/office/drawing/2014/main" id="{F11FB9DB-19C4-4058-3F27-C305BD3E586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795C6A74-0B82-AE6F-2CDA-C1175BC9099A}"/>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75554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4</a:t>
            </a:fld>
            <a:endParaRPr lang="en-US"/>
          </a:p>
        </p:txBody>
      </p:sp>
      <p:sp>
        <p:nvSpPr>
          <p:cNvPr id="5" name="Footer Placeholder 4">
            <a:extLst>
              <a:ext uri="{FF2B5EF4-FFF2-40B4-BE49-F238E27FC236}">
                <a16:creationId xmlns:a16="http://schemas.microsoft.com/office/drawing/2014/main" id="{0D14231C-C08D-69CF-1797-C8C515066E65}"/>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FA65628E-3CFC-F3EF-93EA-30B3B89713CC}"/>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980301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31</a:t>
            </a:fld>
            <a:endParaRPr lang="id-ID"/>
          </a:p>
        </p:txBody>
      </p:sp>
      <p:sp>
        <p:nvSpPr>
          <p:cNvPr id="5" name="Footer Placeholder 4">
            <a:extLst>
              <a:ext uri="{FF2B5EF4-FFF2-40B4-BE49-F238E27FC236}">
                <a16:creationId xmlns:a16="http://schemas.microsoft.com/office/drawing/2014/main" id="{C5CD9216-A638-46ED-CA7F-19B6347DA69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994D81ED-2459-C156-CAE7-402F60CE6CAE}"/>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548443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32</a:t>
            </a:fld>
            <a:endParaRPr lang="id-ID"/>
          </a:p>
        </p:txBody>
      </p:sp>
      <p:sp>
        <p:nvSpPr>
          <p:cNvPr id="5" name="Footer Placeholder 4">
            <a:extLst>
              <a:ext uri="{FF2B5EF4-FFF2-40B4-BE49-F238E27FC236}">
                <a16:creationId xmlns:a16="http://schemas.microsoft.com/office/drawing/2014/main" id="{ED4F6F80-45F3-CCEC-6143-EAA32B5ECA0A}"/>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C41567A-331C-6746-AFD9-6DD26461FD60}"/>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352956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33</a:t>
            </a:fld>
            <a:endParaRPr lang="id-ID"/>
          </a:p>
        </p:txBody>
      </p:sp>
      <p:sp>
        <p:nvSpPr>
          <p:cNvPr id="5" name="Footer Placeholder 4">
            <a:extLst>
              <a:ext uri="{FF2B5EF4-FFF2-40B4-BE49-F238E27FC236}">
                <a16:creationId xmlns:a16="http://schemas.microsoft.com/office/drawing/2014/main" id="{62BD35B3-64EC-7BB7-FC7F-A3B458E6DFC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47B4EC5-CAEA-FA2B-AC44-718814890038}"/>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4119218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Users will submit responses to Knowledge Check via QR Code</a:t>
            </a:r>
          </a:p>
        </p:txBody>
      </p:sp>
      <p:sp>
        <p:nvSpPr>
          <p:cNvPr id="4" name="Slide Number Placeholder 3"/>
          <p:cNvSpPr>
            <a:spLocks noGrp="1"/>
          </p:cNvSpPr>
          <p:nvPr>
            <p:ph type="sldNum" sz="quarter" idx="10"/>
          </p:nvPr>
        </p:nvSpPr>
        <p:spPr/>
        <p:txBody>
          <a:bodyPr/>
          <a:lstStyle/>
          <a:p>
            <a:fld id="{779C7E86-76DE-4D38-A718-39A1E655A738}" type="slidenum">
              <a:rPr lang="en-US" smtClean="0"/>
              <a:t>34</a:t>
            </a:fld>
            <a:endParaRPr lang="en-US"/>
          </a:p>
        </p:txBody>
      </p:sp>
      <p:sp>
        <p:nvSpPr>
          <p:cNvPr id="5" name="Footer Placeholder 4">
            <a:extLst>
              <a:ext uri="{FF2B5EF4-FFF2-40B4-BE49-F238E27FC236}">
                <a16:creationId xmlns:a16="http://schemas.microsoft.com/office/drawing/2014/main" id="{15709D07-8545-2FFB-D270-33FD0BC1526A}"/>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408E3754-2656-0E04-8C46-CEA535C19EDC}"/>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335660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35</a:t>
            </a:fld>
            <a:endParaRPr lang="id-ID"/>
          </a:p>
        </p:txBody>
      </p:sp>
      <p:sp>
        <p:nvSpPr>
          <p:cNvPr id="5" name="Footer Placeholder 4">
            <a:extLst>
              <a:ext uri="{FF2B5EF4-FFF2-40B4-BE49-F238E27FC236}">
                <a16:creationId xmlns:a16="http://schemas.microsoft.com/office/drawing/2014/main" id="{86EED627-C93D-570F-8299-E378FF48F80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7C3EC3A9-1B1A-CEF1-7A9A-A81557947A47}"/>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992449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QR Code on following slide to submit responses</a:t>
            </a:r>
          </a:p>
        </p:txBody>
      </p:sp>
      <p:sp>
        <p:nvSpPr>
          <p:cNvPr id="4" name="Slide Number Placeholder 3"/>
          <p:cNvSpPr>
            <a:spLocks noGrp="1"/>
          </p:cNvSpPr>
          <p:nvPr>
            <p:ph type="sldNum" sz="quarter" idx="5"/>
          </p:nvPr>
        </p:nvSpPr>
        <p:spPr/>
        <p:txBody>
          <a:bodyPr/>
          <a:lstStyle/>
          <a:p>
            <a:fld id="{7CA3AE7D-D00C-4FD1-BFA5-ACC68E164876}" type="slidenum">
              <a:rPr lang="id-ID" smtClean="0"/>
              <a:pPr/>
              <a:t>36</a:t>
            </a:fld>
            <a:endParaRPr lang="id-ID"/>
          </a:p>
        </p:txBody>
      </p:sp>
      <p:sp>
        <p:nvSpPr>
          <p:cNvPr id="5" name="Footer Placeholder 4">
            <a:extLst>
              <a:ext uri="{FF2B5EF4-FFF2-40B4-BE49-F238E27FC236}">
                <a16:creationId xmlns:a16="http://schemas.microsoft.com/office/drawing/2014/main" id="{720F6D5C-66F6-5D7D-4D24-0508023E2683}"/>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260F78FD-39E6-68A0-F132-7772A7E449F7}"/>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494472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37</a:t>
            </a:fld>
            <a:endParaRPr lang="id-ID"/>
          </a:p>
        </p:txBody>
      </p:sp>
      <p:sp>
        <p:nvSpPr>
          <p:cNvPr id="5" name="Footer Placeholder 4">
            <a:extLst>
              <a:ext uri="{FF2B5EF4-FFF2-40B4-BE49-F238E27FC236}">
                <a16:creationId xmlns:a16="http://schemas.microsoft.com/office/drawing/2014/main" id="{553FAB8C-022C-9854-10ED-3F347E10A40A}"/>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65B9BCC-A915-D77B-3DBE-FAA489316F4C}"/>
              </a:ext>
            </a:extLst>
          </p:cNvPr>
          <p:cNvSpPr>
            <a:spLocks noGrp="1"/>
          </p:cNvSpPr>
          <p:nvPr>
            <p:ph type="hdr" sz="quarter"/>
          </p:nvPr>
        </p:nvSpPr>
        <p:spPr/>
        <p:txBody>
          <a:bodyPr/>
          <a:lstStyle/>
          <a:p>
            <a:r>
              <a:rPr lang="id-ID"/>
              <a:t>RA001 FDP Entitlement</a:t>
            </a:r>
          </a:p>
        </p:txBody>
      </p:sp>
    </p:spTree>
    <p:extLst>
      <p:ext uri="{BB962C8B-B14F-4D97-AF65-F5344CB8AC3E}">
        <p14:creationId xmlns:p14="http://schemas.microsoft.com/office/powerpoint/2010/main" val="3908330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Review answer choice explanation with RAs</a:t>
            </a:r>
          </a:p>
        </p:txBody>
      </p:sp>
      <p:sp>
        <p:nvSpPr>
          <p:cNvPr id="4" name="Slide Number Placeholder 3"/>
          <p:cNvSpPr>
            <a:spLocks noGrp="1"/>
          </p:cNvSpPr>
          <p:nvPr>
            <p:ph type="sldNum" sz="quarter" idx="5"/>
          </p:nvPr>
        </p:nvSpPr>
        <p:spPr/>
        <p:txBody>
          <a:bodyPr/>
          <a:lstStyle/>
          <a:p>
            <a:fld id="{7CA3AE7D-D00C-4FD1-BFA5-ACC68E164876}" type="slidenum">
              <a:rPr lang="id-ID" smtClean="0"/>
              <a:pPr/>
              <a:t>38</a:t>
            </a:fld>
            <a:endParaRPr lang="id-ID"/>
          </a:p>
        </p:txBody>
      </p:sp>
      <p:sp>
        <p:nvSpPr>
          <p:cNvPr id="5" name="Footer Placeholder 4">
            <a:extLst>
              <a:ext uri="{FF2B5EF4-FFF2-40B4-BE49-F238E27FC236}">
                <a16:creationId xmlns:a16="http://schemas.microsoft.com/office/drawing/2014/main" id="{86EED627-C93D-570F-8299-E378FF48F80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7C3EC3A9-1B1A-CEF1-7A9A-A81557947A47}"/>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946701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39</a:t>
            </a:fld>
            <a:endParaRPr lang="id-ID"/>
          </a:p>
        </p:txBody>
      </p:sp>
      <p:sp>
        <p:nvSpPr>
          <p:cNvPr id="5" name="Footer Placeholder 4">
            <a:extLst>
              <a:ext uri="{FF2B5EF4-FFF2-40B4-BE49-F238E27FC236}">
                <a16:creationId xmlns:a16="http://schemas.microsoft.com/office/drawing/2014/main" id="{20E6747A-8F33-DE72-3B11-B00C71E847EA}"/>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F438C96-8D94-3B0B-3370-68E065B00B7F}"/>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249294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40</a:t>
            </a:fld>
            <a:endParaRPr lang="id-ID"/>
          </a:p>
        </p:txBody>
      </p:sp>
      <p:sp>
        <p:nvSpPr>
          <p:cNvPr id="5" name="Footer Placeholder 4">
            <a:extLst>
              <a:ext uri="{FF2B5EF4-FFF2-40B4-BE49-F238E27FC236}">
                <a16:creationId xmlns:a16="http://schemas.microsoft.com/office/drawing/2014/main" id="{3EFDB5D8-4A4A-9083-E005-D0F99E2AA84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B9E9702-DF96-D0D3-E14F-A027F2B76C83}"/>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543296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the directions on the next sets of slides to log into the training environment and orient users to the different functions and features available</a:t>
            </a:r>
          </a:p>
        </p:txBody>
      </p:sp>
      <p:sp>
        <p:nvSpPr>
          <p:cNvPr id="4" name="Header Placeholder 3"/>
          <p:cNvSpPr>
            <a:spLocks noGrp="1"/>
          </p:cNvSpPr>
          <p:nvPr>
            <p:ph type="hdr" sz="quarter"/>
          </p:nvPr>
        </p:nvSpPr>
        <p:spPr/>
        <p:txBody>
          <a:bodyPr/>
          <a:lstStyle/>
          <a:p>
            <a:r>
              <a:rPr lang="en-US"/>
              <a:t>RA101 WBSCM Getting Started Part II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5</a:t>
            </a:fld>
            <a:endParaRPr lang="id-ID"/>
          </a:p>
        </p:txBody>
      </p:sp>
    </p:spTree>
    <p:extLst>
      <p:ext uri="{BB962C8B-B14F-4D97-AF65-F5344CB8AC3E}">
        <p14:creationId xmlns:p14="http://schemas.microsoft.com/office/powerpoint/2010/main" val="4190737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41</a:t>
            </a:fld>
            <a:endParaRPr lang="id-ID"/>
          </a:p>
        </p:txBody>
      </p:sp>
      <p:sp>
        <p:nvSpPr>
          <p:cNvPr id="5" name="Footer Placeholder 4">
            <a:extLst>
              <a:ext uri="{FF2B5EF4-FFF2-40B4-BE49-F238E27FC236}">
                <a16:creationId xmlns:a16="http://schemas.microsoft.com/office/drawing/2014/main" id="{D4ABCC47-D4FD-E3C4-CB8E-E087906483B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8D1CF7E-0529-ADF9-97CB-2306484C262D}"/>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7558740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42</a:t>
            </a:fld>
            <a:endParaRPr lang="id-ID"/>
          </a:p>
        </p:txBody>
      </p:sp>
      <p:sp>
        <p:nvSpPr>
          <p:cNvPr id="5" name="Footer Placeholder 4">
            <a:extLst>
              <a:ext uri="{FF2B5EF4-FFF2-40B4-BE49-F238E27FC236}">
                <a16:creationId xmlns:a16="http://schemas.microsoft.com/office/drawing/2014/main" id="{FB3C2B9C-2D3E-A50C-A369-40A7FB2C386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B4FD72A-E17B-5BA7-913A-0B604420DC00}"/>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665338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43</a:t>
            </a:fld>
            <a:endParaRPr lang="id-ID"/>
          </a:p>
        </p:txBody>
      </p:sp>
      <p:sp>
        <p:nvSpPr>
          <p:cNvPr id="5" name="Footer Placeholder 4">
            <a:extLst>
              <a:ext uri="{FF2B5EF4-FFF2-40B4-BE49-F238E27FC236}">
                <a16:creationId xmlns:a16="http://schemas.microsoft.com/office/drawing/2014/main" id="{46BB4A6C-0ED1-884B-7172-3780E2853B45}"/>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98CBEACB-FC15-F3AC-D585-A5F942DFEA44}"/>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4286903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a:rPr>
              <a:t>Image: https://www.goodtherapy.org/admin/includes/ckfinder/userfiles/images/counselor-listens-to-client.jpg</a:t>
            </a:r>
          </a:p>
        </p:txBody>
      </p:sp>
      <p:sp>
        <p:nvSpPr>
          <p:cNvPr id="4" name="Slide Number Placeholder 3"/>
          <p:cNvSpPr>
            <a:spLocks noGrp="1"/>
          </p:cNvSpPr>
          <p:nvPr>
            <p:ph type="sldNum" sz="quarter" idx="5"/>
          </p:nvPr>
        </p:nvSpPr>
        <p:spPr/>
        <p:txBody>
          <a:bodyPr/>
          <a:lstStyle/>
          <a:p>
            <a:fld id="{7CA3AE7D-D00C-4FD1-BFA5-ACC68E164876}" type="slidenum">
              <a:rPr lang="id-ID" smtClean="0"/>
              <a:pPr/>
              <a:t>44</a:t>
            </a:fld>
            <a:endParaRPr lang="id-ID"/>
          </a:p>
        </p:txBody>
      </p:sp>
      <p:sp>
        <p:nvSpPr>
          <p:cNvPr id="5" name="Footer Placeholder 4">
            <a:extLst>
              <a:ext uri="{FF2B5EF4-FFF2-40B4-BE49-F238E27FC236}">
                <a16:creationId xmlns:a16="http://schemas.microsoft.com/office/drawing/2014/main" id="{31C5F3B7-85A1-A4D7-B648-C7CEC22BCB3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7E66F73-11C7-33A8-2E21-0EDEA047A8DC}"/>
              </a:ext>
            </a:extLst>
          </p:cNvPr>
          <p:cNvSpPr>
            <a:spLocks noGrp="1"/>
          </p:cNvSpPr>
          <p:nvPr>
            <p:ph type="hdr" sz="quarter"/>
          </p:nvPr>
        </p:nvSpPr>
        <p:spPr/>
        <p:txBody>
          <a:bodyPr/>
          <a:lstStyle/>
          <a:p>
            <a:r>
              <a:rPr lang="en-US"/>
              <a:t>RA103 WBSCM Requisitions Part I</a:t>
            </a:r>
            <a:endParaRPr lang="id-ID"/>
          </a:p>
        </p:txBody>
      </p:sp>
    </p:spTree>
    <p:extLst>
      <p:ext uri="{BB962C8B-B14F-4D97-AF65-F5344CB8AC3E}">
        <p14:creationId xmlns:p14="http://schemas.microsoft.com/office/powerpoint/2010/main" val="2806935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RA103 WBSCM Requisitions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45</a:t>
            </a:fld>
            <a:endParaRPr lang="id-ID"/>
          </a:p>
        </p:txBody>
      </p:sp>
    </p:spTree>
    <p:extLst>
      <p:ext uri="{BB962C8B-B14F-4D97-AF65-F5344CB8AC3E}">
        <p14:creationId xmlns:p14="http://schemas.microsoft.com/office/powerpoint/2010/main" val="3350488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46</a:t>
            </a:fld>
            <a:endParaRPr lang="id-ID"/>
          </a:p>
        </p:txBody>
      </p:sp>
    </p:spTree>
    <p:extLst>
      <p:ext uri="{BB962C8B-B14F-4D97-AF65-F5344CB8AC3E}">
        <p14:creationId xmlns:p14="http://schemas.microsoft.com/office/powerpoint/2010/main" val="2898648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a:t>
            </a:r>
          </a:p>
          <a:p>
            <a:r>
              <a:rPr lang="en-US" dirty="0">
                <a:latin typeface="Arial"/>
                <a:cs typeface="Arial"/>
              </a:rPr>
              <a:t>May hide this slide if desired and/or training multiple modules at once.</a:t>
            </a:r>
            <a:br>
              <a:rPr lang="en-US" dirty="0">
                <a:cs typeface="Arial"/>
              </a:rPr>
            </a:br>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47</a:t>
            </a:fld>
            <a:endParaRPr lang="id-ID"/>
          </a:p>
        </p:txBody>
      </p:sp>
      <p:sp>
        <p:nvSpPr>
          <p:cNvPr id="5" name="Footer Placeholder 4">
            <a:extLst>
              <a:ext uri="{FF2B5EF4-FFF2-40B4-BE49-F238E27FC236}">
                <a16:creationId xmlns:a16="http://schemas.microsoft.com/office/drawing/2014/main" id="{C452EFA4-301A-9EEA-8758-D5F659C077C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DC1A064-889E-25A8-A7B2-F052734A286B}"/>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40113191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TRAINER NOTE:</a:t>
            </a:r>
            <a:br>
              <a:rPr lang="en-US">
                <a:latin typeface="Calibri"/>
                <a:cs typeface="Calibri"/>
              </a:rPr>
            </a:br>
            <a:r>
              <a:rPr lang="en-US">
                <a:latin typeface="Calibri"/>
                <a:cs typeface="Calibri"/>
              </a:rPr>
              <a:t>Hide if not needed/desired. If training multiple modules at once, can use as a timer for those needing a quick break. </a:t>
            </a:r>
            <a:endParaRPr lang="en-US"/>
          </a:p>
          <a:p>
            <a:r>
              <a:rPr lang="en-US">
                <a:latin typeface="Calibri"/>
                <a:cs typeface="Calibri"/>
              </a:rPr>
              <a:t>Play straight from slide. If selecting to play from YouTube, ads may appear, and designated start and stop times will not be saved.</a:t>
            </a:r>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48</a:t>
            </a:fld>
            <a:endParaRPr lang="id-ID"/>
          </a:p>
        </p:txBody>
      </p:sp>
      <p:sp>
        <p:nvSpPr>
          <p:cNvPr id="5" name="Footer Placeholder 4">
            <a:extLst>
              <a:ext uri="{FF2B5EF4-FFF2-40B4-BE49-F238E27FC236}">
                <a16:creationId xmlns:a16="http://schemas.microsoft.com/office/drawing/2014/main" id="{FD7F62DC-CAF6-6FF5-3382-80DA715B76FC}"/>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BEFBE39-A7E3-5A32-AF35-4953755FD58A}"/>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37971889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49</a:t>
            </a:fld>
            <a:endParaRPr lang="id-ID"/>
          </a:p>
        </p:txBody>
      </p:sp>
      <p:sp>
        <p:nvSpPr>
          <p:cNvPr id="5" name="Footer Placeholder 4">
            <a:extLst>
              <a:ext uri="{FF2B5EF4-FFF2-40B4-BE49-F238E27FC236}">
                <a16:creationId xmlns:a16="http://schemas.microsoft.com/office/drawing/2014/main" id="{9719A19F-3AF7-1F78-AE74-8030D5B7F84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4E930748-0B64-E79E-E8B2-708C8FB99F6C}"/>
              </a:ext>
            </a:extLst>
          </p:cNvPr>
          <p:cNvSpPr>
            <a:spLocks noGrp="1"/>
          </p:cNvSpPr>
          <p:nvPr>
            <p:ph type="hdr" sz="quarter"/>
          </p:nvPr>
        </p:nvSpPr>
        <p:spPr/>
        <p:txBody>
          <a:bodyPr/>
          <a:lstStyle/>
          <a:p>
            <a:r>
              <a:rPr lang="id-ID"/>
              <a:t>RA001 FDP Entitlement</a:t>
            </a:r>
          </a:p>
        </p:txBody>
      </p:sp>
    </p:spTree>
    <p:extLst>
      <p:ext uri="{BB962C8B-B14F-4D97-AF65-F5344CB8AC3E}">
        <p14:creationId xmlns:p14="http://schemas.microsoft.com/office/powerpoint/2010/main" val="1013130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50</a:t>
            </a:fld>
            <a:endParaRPr lang="en-US"/>
          </a:p>
        </p:txBody>
      </p:sp>
      <p:sp>
        <p:nvSpPr>
          <p:cNvPr id="5" name="Footer Placeholder 4">
            <a:extLst>
              <a:ext uri="{FF2B5EF4-FFF2-40B4-BE49-F238E27FC236}">
                <a16:creationId xmlns:a16="http://schemas.microsoft.com/office/drawing/2014/main" id="{EB6C4A49-D7E1-6558-A4CD-DF523B14647C}"/>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73AC68ED-35B2-538E-6062-AFFBD5C23CBD}"/>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68181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Arial"/>
                <a:cs typeface="Arial"/>
              </a:rPr>
              <a:t>Highlight the difference between training environment vs. Production URLs. </a:t>
            </a:r>
            <a:endParaRPr lang="en-US" dirty="0">
              <a:cs typeface="Arial" panose="020B0604020202020204" pitchFamily="34" charset="0"/>
            </a:endParaRPr>
          </a:p>
          <a:p>
            <a:pPr marL="171450" indent="-171450">
              <a:buFont typeface="Arial"/>
              <a:buChar char="•"/>
            </a:pPr>
            <a:r>
              <a:rPr lang="en-US" dirty="0">
                <a:latin typeface="Arial"/>
                <a:cs typeface="Arial"/>
              </a:rPr>
              <a:t>Production environment does not have the "</a:t>
            </a:r>
            <a:r>
              <a:rPr lang="en-US" dirty="0" err="1">
                <a:latin typeface="Arial"/>
                <a:cs typeface="Arial"/>
              </a:rPr>
              <a:t>ntrn</a:t>
            </a:r>
            <a:r>
              <a:rPr lang="en-US" dirty="0">
                <a:latin typeface="Arial"/>
                <a:cs typeface="Arial"/>
              </a:rPr>
              <a:t>" component in the web address.  </a:t>
            </a:r>
            <a:endParaRPr lang="en-US" dirty="0">
              <a:cs typeface="Arial"/>
            </a:endParaRPr>
          </a:p>
          <a:p>
            <a:pPr marL="171450" indent="-171450">
              <a:buFont typeface="Arial"/>
              <a:buChar char="•"/>
            </a:pPr>
            <a:r>
              <a:rPr lang="en-US" dirty="0">
                <a:latin typeface="Arial"/>
                <a:cs typeface="Arial"/>
              </a:rPr>
              <a:t>Logins previously provided via to RAs for training environment </a:t>
            </a:r>
          </a:p>
          <a:p>
            <a:pPr marL="171450" indent="-171450">
              <a:buFont typeface="Arial"/>
              <a:buChar char="•"/>
            </a:pPr>
            <a:r>
              <a:rPr lang="en-US" dirty="0">
                <a:latin typeface="Arial"/>
                <a:cs typeface="Arial"/>
              </a:rPr>
              <a:t>Log in to training environment will be different from login to username for live system which occurs after all required training is complete.</a:t>
            </a:r>
          </a:p>
          <a:p>
            <a:endParaRPr lang="en-US"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6</a:t>
            </a:fld>
            <a:endParaRPr lang="id-ID"/>
          </a:p>
        </p:txBody>
      </p:sp>
      <p:sp>
        <p:nvSpPr>
          <p:cNvPr id="5" name="Footer Placeholder 4">
            <a:extLst>
              <a:ext uri="{FF2B5EF4-FFF2-40B4-BE49-F238E27FC236}">
                <a16:creationId xmlns:a16="http://schemas.microsoft.com/office/drawing/2014/main" id="{8516DF93-2558-FE73-895E-2DDD42CB5695}"/>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B498DC6C-B4DA-9285-49F5-61FF7194A978}"/>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39252885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51</a:t>
            </a:fld>
            <a:endParaRPr lang="en-US"/>
          </a:p>
        </p:txBody>
      </p:sp>
      <p:sp>
        <p:nvSpPr>
          <p:cNvPr id="5" name="Footer Placeholder 4">
            <a:extLst>
              <a:ext uri="{FF2B5EF4-FFF2-40B4-BE49-F238E27FC236}">
                <a16:creationId xmlns:a16="http://schemas.microsoft.com/office/drawing/2014/main" id="{22FA35A1-F3F0-3980-7EF6-51972C3C798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17A02F44-94E7-AF3F-0A2C-3C9653644E70}"/>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52137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User name and organization will show different user roles. Differences in navigation panels will be determined based on roles/level of access.</a:t>
            </a:r>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7</a:t>
            </a:fld>
            <a:endParaRPr lang="id-ID"/>
          </a:p>
        </p:txBody>
      </p:sp>
      <p:sp>
        <p:nvSpPr>
          <p:cNvPr id="5" name="Footer Placeholder 4">
            <a:extLst>
              <a:ext uri="{FF2B5EF4-FFF2-40B4-BE49-F238E27FC236}">
                <a16:creationId xmlns:a16="http://schemas.microsoft.com/office/drawing/2014/main" id="{411E71EA-D68C-752A-0D53-C91B00C2471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9FA89A4-4948-373F-2ECB-BE985DAC54D4}"/>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3040014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Highlight the importance of checking announcements on splash page.</a:t>
            </a:r>
          </a:p>
        </p:txBody>
      </p:sp>
      <p:sp>
        <p:nvSpPr>
          <p:cNvPr id="4" name="Slide Number Placeholder 3"/>
          <p:cNvSpPr>
            <a:spLocks noGrp="1"/>
          </p:cNvSpPr>
          <p:nvPr>
            <p:ph type="sldNum" sz="quarter" idx="5"/>
          </p:nvPr>
        </p:nvSpPr>
        <p:spPr/>
        <p:txBody>
          <a:bodyPr/>
          <a:lstStyle/>
          <a:p>
            <a:fld id="{7CA3AE7D-D00C-4FD1-BFA5-ACC68E164876}" type="slidenum">
              <a:rPr lang="id-ID" smtClean="0"/>
              <a:pPr/>
              <a:t>8</a:t>
            </a:fld>
            <a:endParaRPr lang="id-ID"/>
          </a:p>
        </p:txBody>
      </p:sp>
      <p:sp>
        <p:nvSpPr>
          <p:cNvPr id="5" name="Footer Placeholder 4">
            <a:extLst>
              <a:ext uri="{FF2B5EF4-FFF2-40B4-BE49-F238E27FC236}">
                <a16:creationId xmlns:a16="http://schemas.microsoft.com/office/drawing/2014/main" id="{00A0B323-CD9A-8D7E-8C1D-BC280C4363C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987F7B65-D991-A001-04EB-AAE883394E9D}"/>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377078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9</a:t>
            </a:fld>
            <a:endParaRPr lang="id-ID"/>
          </a:p>
        </p:txBody>
      </p:sp>
    </p:spTree>
    <p:extLst>
      <p:ext uri="{BB962C8B-B14F-4D97-AF65-F5344CB8AC3E}">
        <p14:creationId xmlns:p14="http://schemas.microsoft.com/office/powerpoint/2010/main" val="81658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 User Administrator will have capability to create multiple user role staff log-in users.</a:t>
            </a:r>
          </a:p>
        </p:txBody>
      </p:sp>
      <p:sp>
        <p:nvSpPr>
          <p:cNvPr id="4" name="Slide Number Placeholder 3"/>
          <p:cNvSpPr>
            <a:spLocks noGrp="1"/>
          </p:cNvSpPr>
          <p:nvPr>
            <p:ph type="sldNum" sz="quarter" idx="5"/>
          </p:nvPr>
        </p:nvSpPr>
        <p:spPr/>
        <p:txBody>
          <a:bodyPr/>
          <a:lstStyle/>
          <a:p>
            <a:fld id="{7CA3AE7D-D00C-4FD1-BFA5-ACC68E164876}" type="slidenum">
              <a:rPr lang="id-ID" smtClean="0"/>
              <a:pPr/>
              <a:t>10</a:t>
            </a:fld>
            <a:endParaRPr lang="id-ID"/>
          </a:p>
        </p:txBody>
      </p:sp>
      <p:sp>
        <p:nvSpPr>
          <p:cNvPr id="5" name="Footer Placeholder 4">
            <a:extLst>
              <a:ext uri="{FF2B5EF4-FFF2-40B4-BE49-F238E27FC236}">
                <a16:creationId xmlns:a16="http://schemas.microsoft.com/office/drawing/2014/main" id="{DB4D9D5E-640C-F7E8-51A6-82ADECB8FCF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8417439B-E798-7B2F-5DD4-2AC47B481B8E}"/>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263512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www.texasagriculture.gov/"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www.texasagriculture.gov/" TargetMode="External"/><Relationship Id="rId3" Type="http://schemas.openxmlformats.org/officeDocument/2006/relationships/hyperlink" Target="https://www.usda.gov/sites/default/files/documents/USDA-OASCR%20P-Complaint-Form-0508-0002-508-11-28-17Fax2Mail.pdf" TargetMode="External"/><Relationship Id="rId7" Type="http://schemas.openxmlformats.org/officeDocument/2006/relationships/image" Target="../media/image2.png"/><Relationship Id="rId2" Type="http://schemas.openxmlformats.org/officeDocument/2006/relationships/hyperlink" Target="tel:800-877-8339" TargetMode="External"/><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hyperlink" Target="mailto:program.intake@usda.gov" TargetMode="External"/><Relationship Id="rId4" Type="http://schemas.openxmlformats.org/officeDocument/2006/relationships/hyperlink" Target="https://www.usda.gov/oascr/how-to-file-a-program-discrimination-complaint" TargetMode="External"/><Relationship Id="rId9"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9/12/2023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9/12/2023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895013" y="2629171"/>
            <a:ext cx="10992187" cy="12192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867093" y="426760"/>
            <a:ext cx="10992187"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895013" y="1076187"/>
            <a:ext cx="10964267"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895013" y="21128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895013" y="4369341"/>
            <a:ext cx="10992187" cy="101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895013" y="38400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2041999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806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ext Placeholder 35">
            <a:extLst>
              <a:ext uri="{FF2B5EF4-FFF2-40B4-BE49-F238E27FC236}">
                <a16:creationId xmlns:a16="http://schemas.microsoft.com/office/drawing/2014/main" id="{BC06565D-FEFA-426B-AEB4-841F53F914CD}"/>
              </a:ext>
            </a:extLst>
          </p:cNvPr>
          <p:cNvSpPr>
            <a:spLocks noGrp="1"/>
          </p:cNvSpPr>
          <p:nvPr>
            <p:ph type="body" sz="quarter" idx="10" hasCustomPrompt="1"/>
          </p:nvPr>
        </p:nvSpPr>
        <p:spPr>
          <a:xfrm>
            <a:off x="5446059" y="1485015"/>
            <a:ext cx="6138071" cy="2421888"/>
          </a:xfrm>
          <a:prstGeom prst="rect">
            <a:avLst/>
          </a:prstGeom>
          <a:effectLst/>
        </p:spPr>
        <p:txBody>
          <a:bodyPr anchor="ctr">
            <a:noAutofit/>
          </a:bodyPr>
          <a:lstStyle>
            <a:lvl1pPr marL="0" indent="0" algn="ctr">
              <a:buNone/>
              <a:defRPr sz="55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Presentation Title Goes Here</a:t>
            </a:r>
          </a:p>
        </p:txBody>
      </p:sp>
      <p:sp>
        <p:nvSpPr>
          <p:cNvPr id="32" name="Text Placeholder 35">
            <a:extLst>
              <a:ext uri="{FF2B5EF4-FFF2-40B4-BE49-F238E27FC236}">
                <a16:creationId xmlns:a16="http://schemas.microsoft.com/office/drawing/2014/main" id="{125970A6-0368-48BA-A3A0-A4EB1B31E3E8}"/>
              </a:ext>
            </a:extLst>
          </p:cNvPr>
          <p:cNvSpPr>
            <a:spLocks noGrp="1"/>
          </p:cNvSpPr>
          <p:nvPr>
            <p:ph type="body" sz="quarter" idx="11" hasCustomPrompt="1"/>
          </p:nvPr>
        </p:nvSpPr>
        <p:spPr>
          <a:xfrm>
            <a:off x="5446060" y="3930333"/>
            <a:ext cx="6138071" cy="622300"/>
          </a:xfrm>
          <a:prstGeom prst="rect">
            <a:avLst/>
          </a:prstGeom>
          <a:effectLst/>
        </p:spPr>
        <p:txBody>
          <a:bodyPr anchor="ctr">
            <a:noAutofit/>
          </a:bodyPr>
          <a:lstStyle>
            <a:lvl1pPr marL="0" indent="0" algn="ctr">
              <a:buNone/>
              <a:defRPr sz="2667" b="1">
                <a:solidFill>
                  <a:srgbClr val="66B948"/>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Subtitle If Applicable</a:t>
            </a:r>
          </a:p>
        </p:txBody>
      </p:sp>
      <p:sp>
        <p:nvSpPr>
          <p:cNvPr id="33" name="Text Placeholder 35">
            <a:extLst>
              <a:ext uri="{FF2B5EF4-FFF2-40B4-BE49-F238E27FC236}">
                <a16:creationId xmlns:a16="http://schemas.microsoft.com/office/drawing/2014/main" id="{075118FE-8CFF-47D3-8733-7A8C9E4CAD67}"/>
              </a:ext>
            </a:extLst>
          </p:cNvPr>
          <p:cNvSpPr>
            <a:spLocks noGrp="1"/>
          </p:cNvSpPr>
          <p:nvPr>
            <p:ph type="body" sz="quarter" idx="12" hasCustomPrompt="1"/>
          </p:nvPr>
        </p:nvSpPr>
        <p:spPr>
          <a:xfrm>
            <a:off x="5446058" y="4583264"/>
            <a:ext cx="6138072" cy="375044"/>
          </a:xfrm>
          <a:prstGeom prst="rect">
            <a:avLst/>
          </a:prstGeom>
          <a:effectLst/>
        </p:spPr>
        <p:txBody>
          <a:bodyPr anchor="ctr">
            <a:noAutofit/>
          </a:bodyPr>
          <a:lstStyle>
            <a:lvl1pPr marL="0" indent="0" algn="ctr">
              <a:buNone/>
              <a:defRPr sz="1500" b="0" i="1">
                <a:solidFill>
                  <a:srgbClr val="036A38"/>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60" name="Slide Number Placeholder 59">
            <a:extLst>
              <a:ext uri="{FF2B5EF4-FFF2-40B4-BE49-F238E27FC236}">
                <a16:creationId xmlns:a16="http://schemas.microsoft.com/office/drawing/2014/main" id="{C738F399-C1FD-431D-AF81-6BCF55341E85}"/>
              </a:ext>
            </a:extLst>
          </p:cNvPr>
          <p:cNvSpPr>
            <a:spLocks noGrp="1"/>
          </p:cNvSpPr>
          <p:nvPr>
            <p:ph type="sldNum" sz="quarter" idx="13"/>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C3B0FCF-EF66-4188-BEA8-56FC0E5CAECA}"/>
              </a:ext>
            </a:extLst>
          </p:cNvPr>
          <p:cNvSpPr/>
          <p:nvPr userDrawn="1"/>
        </p:nvSpPr>
        <p:spPr>
          <a:xfrm>
            <a:off x="1" y="5368923"/>
            <a:ext cx="12191999" cy="1489078"/>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
        <p:nvSpPr>
          <p:cNvPr id="19" name="TextBox 18">
            <a:extLst>
              <a:ext uri="{FF2B5EF4-FFF2-40B4-BE49-F238E27FC236}">
                <a16:creationId xmlns:a16="http://schemas.microsoft.com/office/drawing/2014/main" id="{35C1645B-565C-4DC4-9198-A1E5930C99F9}"/>
              </a:ext>
            </a:extLst>
          </p:cNvPr>
          <p:cNvSpPr txBox="1"/>
          <p:nvPr userDrawn="1"/>
        </p:nvSpPr>
        <p:spPr>
          <a:xfrm>
            <a:off x="105656" y="6461009"/>
            <a:ext cx="5335448" cy="400110"/>
          </a:xfrm>
          <a:prstGeom prst="rect">
            <a:avLst/>
          </a:prstGeom>
          <a:noFill/>
        </p:spPr>
        <p:txBody>
          <a:bodyPr wrap="square" rtlCol="0">
            <a:spAutoFit/>
          </a:bodyPr>
          <a:lstStyle/>
          <a:p>
            <a:pPr lvl="0"/>
            <a:r>
              <a:rPr lang="en-US" sz="1000">
                <a:solidFill>
                  <a:schemeClr val="bg1"/>
                </a:solidFill>
                <a:latin typeface="Arial" panose="020B0604020202020204" pitchFamily="34" charset="0"/>
                <a:cs typeface="Arial" panose="020B0604020202020204" pitchFamily="34" charset="0"/>
              </a:rPr>
              <a:t>Food and Nutrition Division</a:t>
            </a:r>
          </a:p>
          <a:p>
            <a:pPr lvl="0"/>
            <a:r>
              <a:rPr lang="en-US" sz="1000">
                <a:solidFill>
                  <a:schemeClr val="bg1"/>
                </a:solidFill>
                <a:latin typeface="Arial" panose="020B0604020202020204" pitchFamily="34" charset="0"/>
                <a:cs typeface="Arial" panose="020B0604020202020204" pitchFamily="34" charset="0"/>
              </a:rPr>
              <a:t>Food Distribution Program</a:t>
            </a:r>
          </a:p>
        </p:txBody>
      </p:sp>
      <p:sp>
        <p:nvSpPr>
          <p:cNvPr id="23" name="TextBox 22">
            <a:extLst>
              <a:ext uri="{FF2B5EF4-FFF2-40B4-BE49-F238E27FC236}">
                <a16:creationId xmlns:a16="http://schemas.microsoft.com/office/drawing/2014/main" id="{2C710D3E-9233-4A21-B14B-7992ED583906}"/>
              </a:ext>
            </a:extLst>
          </p:cNvPr>
          <p:cNvSpPr txBox="1"/>
          <p:nvPr userDrawn="1"/>
        </p:nvSpPr>
        <p:spPr>
          <a:xfrm>
            <a:off x="2673352" y="6454762"/>
            <a:ext cx="6912827" cy="400110"/>
          </a:xfrm>
          <a:prstGeom prst="rect">
            <a:avLst/>
          </a:prstGeom>
          <a:noFill/>
          <a:effectLst/>
        </p:spPr>
        <p:txBody>
          <a:bodyPr wrap="square" rtlCol="0">
            <a:spAutoFit/>
          </a:bodyPr>
          <a:lstStyle/>
          <a:p>
            <a:pPr algn="ctr"/>
            <a:r>
              <a:rPr lang="en-US" sz="1000">
                <a:solidFill>
                  <a:schemeClr val="bg1"/>
                </a:solidFill>
                <a:latin typeface="Arial" panose="020B0604020202020204" pitchFamily="34" charset="0"/>
                <a:cs typeface="Arial" panose="020B0604020202020204" pitchFamily="34" charset="0"/>
              </a:rPr>
              <a:t>This product was funded by USDA. </a:t>
            </a:r>
          </a:p>
          <a:p>
            <a:pPr algn="ctr"/>
            <a:r>
              <a:rPr lang="en-US" sz="1000">
                <a:solidFill>
                  <a:schemeClr val="bg1"/>
                </a:solidFill>
                <a:latin typeface="Arial" panose="020B0604020202020204" pitchFamily="34" charset="0"/>
                <a:cs typeface="Arial" panose="020B0604020202020204" pitchFamily="34" charset="0"/>
              </a:rPr>
              <a:t>This institution is an equal opportunity provider.</a:t>
            </a:r>
          </a:p>
        </p:txBody>
      </p:sp>
      <p:sp>
        <p:nvSpPr>
          <p:cNvPr id="25" name="Date Placeholder 3">
            <a:extLst>
              <a:ext uri="{FF2B5EF4-FFF2-40B4-BE49-F238E27FC236}">
                <a16:creationId xmlns:a16="http://schemas.microsoft.com/office/drawing/2014/main" id="{BDDA97CE-0018-4654-A875-EDF0130E7590}"/>
              </a:ext>
            </a:extLst>
          </p:cNvPr>
          <p:cNvSpPr>
            <a:spLocks noGrp="1"/>
          </p:cNvSpPr>
          <p:nvPr>
            <p:ph type="dt" sz="half" idx="2"/>
          </p:nvPr>
        </p:nvSpPr>
        <p:spPr>
          <a:xfrm>
            <a:off x="10569797" y="6432071"/>
            <a:ext cx="1482379" cy="446264"/>
          </a:xfrm>
          <a:prstGeom prst="rect">
            <a:avLst/>
          </a:prstGeom>
        </p:spPr>
        <p:txBody>
          <a:bodyPr vert="horz" lIns="91440" tIns="45720" rIns="91440" bIns="45720" rtlCol="0" anchor="ctr"/>
          <a:lstStyle>
            <a:lvl1pPr algn="r">
              <a:defRPr lang="en-US" sz="10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698E3379-8524-4A6B-9B3A-AD3CDA904EC3}" type="datetime1">
              <a:rPr lang="en-US" smtClean="0"/>
              <a:t>9/12/2023</a:t>
            </a:fld>
            <a:endParaRPr lang="en-US"/>
          </a:p>
          <a:p>
            <a:r>
              <a:rPr lang="en-US"/>
              <a:t>www.SquareMeals.org</a:t>
            </a:r>
          </a:p>
        </p:txBody>
      </p:sp>
      <p:sp>
        <p:nvSpPr>
          <p:cNvPr id="26" name="TextBox 25">
            <a:extLst>
              <a:ext uri="{FF2B5EF4-FFF2-40B4-BE49-F238E27FC236}">
                <a16:creationId xmlns:a16="http://schemas.microsoft.com/office/drawing/2014/main" id="{4B0A4CB7-4A6A-48F6-A570-103DB5C631A1}"/>
              </a:ext>
            </a:extLst>
          </p:cNvPr>
          <p:cNvSpPr txBox="1"/>
          <p:nvPr userDrawn="1"/>
        </p:nvSpPr>
        <p:spPr>
          <a:xfrm>
            <a:off x="1" y="6089348"/>
            <a:ext cx="12192000" cy="400110"/>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000"/>
              <a:t>Fraud Hotline: 1-866-5-FRAUD-4 or 1-866-537-2834 | P.O. Box 12847 | Austin, TX 78711</a:t>
            </a:r>
          </a:p>
          <a:p>
            <a:pPr lvl="0"/>
            <a:r>
              <a:rPr lang="en-US" sz="1000"/>
              <a:t>Toll Free: (877) TEX-MEAL | For the hearing impaired: (800) 735-2989 (TTY)</a:t>
            </a:r>
          </a:p>
        </p:txBody>
      </p:sp>
      <p:pic>
        <p:nvPicPr>
          <p:cNvPr id="15" name="Picture 1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4AFEA102-F0CB-4DE9-BC42-92A78F7C6E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599" y="5509591"/>
            <a:ext cx="1474708" cy="1139548"/>
          </a:xfrm>
          <a:prstGeom prst="rect">
            <a:avLst/>
          </a:prstGeom>
        </p:spPr>
      </p:pic>
      <p:pic>
        <p:nvPicPr>
          <p:cNvPr id="16" name="Picture 15" descr="Social Media Icons (4 total). Left to Right and Top to Bottom: Facebook, Instagram, Twitter and YouTube.">
            <a:extLst>
              <a:ext uri="{FF2B5EF4-FFF2-40B4-BE49-F238E27FC236}">
                <a16:creationId xmlns:a16="http://schemas.microsoft.com/office/drawing/2014/main" id="{6CB60FE3-F0B9-4E68-90A0-A77B6A12E9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30977" y="5822826"/>
            <a:ext cx="631302" cy="613184"/>
          </a:xfrm>
          <a:prstGeom prst="rect">
            <a:avLst/>
          </a:prstGeom>
        </p:spPr>
      </p:pic>
      <p:pic>
        <p:nvPicPr>
          <p:cNvPr id="18" name="Picture 17">
            <a:hlinkClick r:id="rId4"/>
            <a:extLst>
              <a:ext uri="{FF2B5EF4-FFF2-40B4-BE49-F238E27FC236}">
                <a16:creationId xmlns:a16="http://schemas.microsoft.com/office/drawing/2014/main" id="{63113D82-8D09-4016-956E-F070E22BB63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928599" y="5161818"/>
            <a:ext cx="2334801" cy="85223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5753130" y="784329"/>
            <a:ext cx="5610658" cy="575497"/>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5753129" y="1407767"/>
            <a:ext cx="5610658" cy="1438685"/>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6188819" y="3048352"/>
            <a:ext cx="5174968" cy="2422278"/>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822537" y="784329"/>
            <a:ext cx="5610658" cy="575497"/>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822536" y="1407767"/>
            <a:ext cx="5610658" cy="1438685"/>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1258226" y="3048352"/>
            <a:ext cx="5174968" cy="2422278"/>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25179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ext Placeholder 29">
            <a:extLst>
              <a:ext uri="{FF2B5EF4-FFF2-40B4-BE49-F238E27FC236}">
                <a16:creationId xmlns:a16="http://schemas.microsoft.com/office/drawing/2014/main" id="{668FCC56-BF3D-4E0B-8207-DA91AB973A08}"/>
              </a:ext>
            </a:extLst>
          </p:cNvPr>
          <p:cNvSpPr>
            <a:spLocks noGrp="1"/>
          </p:cNvSpPr>
          <p:nvPr>
            <p:ph type="body" sz="quarter" idx="11" hasCustomPrompt="1"/>
          </p:nvPr>
        </p:nvSpPr>
        <p:spPr>
          <a:xfrm>
            <a:off x="1591234" y="1639185"/>
            <a:ext cx="9806170" cy="1935492"/>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15" name="Text Placeholder 29">
            <a:extLst>
              <a:ext uri="{FF2B5EF4-FFF2-40B4-BE49-F238E27FC236}">
                <a16:creationId xmlns:a16="http://schemas.microsoft.com/office/drawing/2014/main" id="{1A2AB199-D75D-4785-8572-F81A8B416AF1}"/>
              </a:ext>
            </a:extLst>
          </p:cNvPr>
          <p:cNvSpPr>
            <a:spLocks noGrp="1"/>
          </p:cNvSpPr>
          <p:nvPr>
            <p:ph type="body" sz="quarter" idx="12" hasCustomPrompt="1"/>
          </p:nvPr>
        </p:nvSpPr>
        <p:spPr>
          <a:xfrm>
            <a:off x="1591234" y="3787285"/>
            <a:ext cx="9806170" cy="2228106"/>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17" name="Slide Number Placeholder 16">
            <a:extLst>
              <a:ext uri="{FF2B5EF4-FFF2-40B4-BE49-F238E27FC236}">
                <a16:creationId xmlns:a16="http://schemas.microsoft.com/office/drawing/2014/main" id="{5B46CDE3-21A1-493E-AF23-88433F7DD0B8}"/>
              </a:ext>
            </a:extLst>
          </p:cNvPr>
          <p:cNvSpPr>
            <a:spLocks noGrp="1"/>
          </p:cNvSpPr>
          <p:nvPr>
            <p:ph type="sldNum" sz="quarter" idx="14"/>
          </p:nvPr>
        </p:nvSpPr>
        <p:spPr/>
        <p:txBody>
          <a:bodyPr/>
          <a:lstStyle/>
          <a:p>
            <a:fld id="{4179449E-6FBB-2343-B3AE-D1EFA46A6E77}" type="slidenum">
              <a:rPr lang="en-US" smtClean="0"/>
              <a:pPr/>
              <a:t>‹#›</a:t>
            </a:fld>
            <a:endParaRPr lang="en-US"/>
          </a:p>
        </p:txBody>
      </p:sp>
      <p:sp>
        <p:nvSpPr>
          <p:cNvPr id="8" name="Text Placeholder 35">
            <a:extLst>
              <a:ext uri="{FF2B5EF4-FFF2-40B4-BE49-F238E27FC236}">
                <a16:creationId xmlns:a16="http://schemas.microsoft.com/office/drawing/2014/main" id="{4D7869F5-91ED-2642-92D8-9CECD3368993}"/>
              </a:ext>
            </a:extLst>
          </p:cNvPr>
          <p:cNvSpPr>
            <a:spLocks noGrp="1"/>
          </p:cNvSpPr>
          <p:nvPr>
            <p:ph type="body" sz="quarter" idx="10" hasCustomPrompt="1"/>
          </p:nvPr>
        </p:nvSpPr>
        <p:spPr>
          <a:xfrm>
            <a:off x="1568822" y="493059"/>
            <a:ext cx="9828583" cy="490454"/>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9" name="Text Placeholder 35">
            <a:extLst>
              <a:ext uri="{FF2B5EF4-FFF2-40B4-BE49-F238E27FC236}">
                <a16:creationId xmlns:a16="http://schemas.microsoft.com/office/drawing/2014/main" id="{9B03F062-BA63-6844-B0D0-1736F4A22C94}"/>
              </a:ext>
            </a:extLst>
          </p:cNvPr>
          <p:cNvSpPr>
            <a:spLocks noGrp="1"/>
          </p:cNvSpPr>
          <p:nvPr>
            <p:ph type="body" sz="quarter" idx="16" hasCustomPrompt="1"/>
          </p:nvPr>
        </p:nvSpPr>
        <p:spPr>
          <a:xfrm>
            <a:off x="1568822" y="983512"/>
            <a:ext cx="9828583" cy="461480"/>
          </a:xfrm>
          <a:prstGeom prst="rect">
            <a:avLst/>
          </a:prstGeom>
          <a:effectLst/>
        </p:spPr>
        <p:txBody>
          <a:bodyPr>
            <a:noAutofit/>
          </a:bodyPr>
          <a:lstStyle>
            <a:lvl1pPr marL="0" indent="0" algn="l">
              <a:buNone/>
              <a:defRPr sz="3000" b="1">
                <a:solidFill>
                  <a:srgbClr val="66B948"/>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Subtitle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a:p>
        </p:txBody>
      </p:sp>
      <p:sp>
        <p:nvSpPr>
          <p:cNvPr id="18" name="Text Placeholder 35">
            <a:extLst>
              <a:ext uri="{FF2B5EF4-FFF2-40B4-BE49-F238E27FC236}">
                <a16:creationId xmlns:a16="http://schemas.microsoft.com/office/drawing/2014/main" id="{44A803ED-2983-0940-9FDA-3E15524EFC19}"/>
              </a:ext>
            </a:extLst>
          </p:cNvPr>
          <p:cNvSpPr>
            <a:spLocks noGrp="1"/>
          </p:cNvSpPr>
          <p:nvPr>
            <p:ph type="body" sz="quarter" idx="15" hasCustomPrompt="1"/>
          </p:nvPr>
        </p:nvSpPr>
        <p:spPr>
          <a:xfrm>
            <a:off x="456599" y="3098423"/>
            <a:ext cx="4520239" cy="1572491"/>
          </a:xfrm>
          <a:prstGeom prst="rect">
            <a:avLst/>
          </a:prstGeom>
          <a:effectLst/>
        </p:spPr>
        <p:txBody>
          <a:bodyPr anchor="ctr">
            <a:noAutofit/>
          </a:bodyPr>
          <a:lstStyle>
            <a:lvl1pPr marL="0" indent="0" algn="ctr">
              <a:buNone/>
              <a:defRPr sz="45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SECTION TITLE GOES HERE</a:t>
            </a:r>
          </a:p>
        </p:txBody>
      </p:sp>
      <p:sp>
        <p:nvSpPr>
          <p:cNvPr id="20" name="Text Placeholder 35">
            <a:extLst>
              <a:ext uri="{FF2B5EF4-FFF2-40B4-BE49-F238E27FC236}">
                <a16:creationId xmlns:a16="http://schemas.microsoft.com/office/drawing/2014/main" id="{C6895FAC-C978-8045-B848-BA718D808D69}"/>
              </a:ext>
            </a:extLst>
          </p:cNvPr>
          <p:cNvSpPr>
            <a:spLocks noGrp="1"/>
          </p:cNvSpPr>
          <p:nvPr>
            <p:ph type="body" sz="quarter" idx="16" hasCustomPrompt="1"/>
          </p:nvPr>
        </p:nvSpPr>
        <p:spPr>
          <a:xfrm>
            <a:off x="465430" y="4711736"/>
            <a:ext cx="4512469" cy="918755"/>
          </a:xfrm>
          <a:prstGeom prst="rect">
            <a:avLst/>
          </a:prstGeom>
          <a:effectLst/>
        </p:spPr>
        <p:txBody>
          <a:bodyPr anchor="ctr">
            <a:noAutofit/>
          </a:bodyPr>
          <a:lstStyle>
            <a:lvl1pPr marL="0" indent="0" algn="ctr">
              <a:buNone/>
              <a:defRPr sz="4500" b="1">
                <a:solidFill>
                  <a:srgbClr val="66B948"/>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Subtitle</a:t>
            </a:r>
          </a:p>
        </p:txBody>
      </p:sp>
    </p:spTree>
    <p:extLst>
      <p:ext uri="{BB962C8B-B14F-4D97-AF65-F5344CB8AC3E}">
        <p14:creationId xmlns:p14="http://schemas.microsoft.com/office/powerpoint/2010/main" val="3033754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Text Placeholder 29">
            <a:extLst>
              <a:ext uri="{FF2B5EF4-FFF2-40B4-BE49-F238E27FC236}">
                <a16:creationId xmlns:a16="http://schemas.microsoft.com/office/drawing/2014/main" id="{668FCC56-BF3D-4E0B-8207-DA91AB973A08}"/>
              </a:ext>
            </a:extLst>
          </p:cNvPr>
          <p:cNvSpPr>
            <a:spLocks noGrp="1"/>
          </p:cNvSpPr>
          <p:nvPr>
            <p:ph type="body" sz="quarter" idx="11" hasCustomPrompt="1"/>
          </p:nvPr>
        </p:nvSpPr>
        <p:spPr>
          <a:xfrm>
            <a:off x="1591234" y="1639185"/>
            <a:ext cx="9806170" cy="1935492"/>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15" name="Text Placeholder 29">
            <a:extLst>
              <a:ext uri="{FF2B5EF4-FFF2-40B4-BE49-F238E27FC236}">
                <a16:creationId xmlns:a16="http://schemas.microsoft.com/office/drawing/2014/main" id="{1A2AB199-D75D-4785-8572-F81A8B416AF1}"/>
              </a:ext>
            </a:extLst>
          </p:cNvPr>
          <p:cNvSpPr>
            <a:spLocks noGrp="1"/>
          </p:cNvSpPr>
          <p:nvPr>
            <p:ph type="body" sz="quarter" idx="12" hasCustomPrompt="1"/>
          </p:nvPr>
        </p:nvSpPr>
        <p:spPr>
          <a:xfrm>
            <a:off x="1591234" y="3787285"/>
            <a:ext cx="9806170" cy="2228106"/>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17" name="Slide Number Placeholder 16">
            <a:extLst>
              <a:ext uri="{FF2B5EF4-FFF2-40B4-BE49-F238E27FC236}">
                <a16:creationId xmlns:a16="http://schemas.microsoft.com/office/drawing/2014/main" id="{5B46CDE3-21A1-493E-AF23-88433F7DD0B8}"/>
              </a:ext>
            </a:extLst>
          </p:cNvPr>
          <p:cNvSpPr>
            <a:spLocks noGrp="1"/>
          </p:cNvSpPr>
          <p:nvPr>
            <p:ph type="sldNum" sz="quarter" idx="14"/>
          </p:nvPr>
        </p:nvSpPr>
        <p:spPr/>
        <p:txBody>
          <a:bodyPr/>
          <a:lstStyle/>
          <a:p>
            <a:fld id="{4179449E-6FBB-2343-B3AE-D1EFA46A6E77}" type="slidenum">
              <a:rPr lang="en-US" smtClean="0"/>
              <a:pPr/>
              <a:t>‹#›</a:t>
            </a:fld>
            <a:endParaRPr lang="en-US"/>
          </a:p>
        </p:txBody>
      </p:sp>
      <p:sp>
        <p:nvSpPr>
          <p:cNvPr id="8" name="Text Placeholder 35">
            <a:extLst>
              <a:ext uri="{FF2B5EF4-FFF2-40B4-BE49-F238E27FC236}">
                <a16:creationId xmlns:a16="http://schemas.microsoft.com/office/drawing/2014/main" id="{4D7869F5-91ED-2642-92D8-9CECD3368993}"/>
              </a:ext>
            </a:extLst>
          </p:cNvPr>
          <p:cNvSpPr>
            <a:spLocks noGrp="1"/>
          </p:cNvSpPr>
          <p:nvPr>
            <p:ph type="body" sz="quarter" idx="10" hasCustomPrompt="1"/>
          </p:nvPr>
        </p:nvSpPr>
        <p:spPr>
          <a:xfrm>
            <a:off x="1568822" y="493059"/>
            <a:ext cx="9828583" cy="490454"/>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9" name="Text Placeholder 35">
            <a:extLst>
              <a:ext uri="{FF2B5EF4-FFF2-40B4-BE49-F238E27FC236}">
                <a16:creationId xmlns:a16="http://schemas.microsoft.com/office/drawing/2014/main" id="{9B03F062-BA63-6844-B0D0-1736F4A22C94}"/>
              </a:ext>
            </a:extLst>
          </p:cNvPr>
          <p:cNvSpPr>
            <a:spLocks noGrp="1"/>
          </p:cNvSpPr>
          <p:nvPr>
            <p:ph type="body" sz="quarter" idx="16" hasCustomPrompt="1"/>
          </p:nvPr>
        </p:nvSpPr>
        <p:spPr>
          <a:xfrm>
            <a:off x="1568822" y="983512"/>
            <a:ext cx="9828583" cy="461480"/>
          </a:xfrm>
          <a:prstGeom prst="rect">
            <a:avLst/>
          </a:prstGeom>
          <a:effectLst/>
        </p:spPr>
        <p:txBody>
          <a:bodyPr>
            <a:noAutofit/>
          </a:bodyPr>
          <a:lstStyle>
            <a:lvl1pPr marL="0" indent="0" algn="l">
              <a:buNone/>
              <a:defRPr sz="3000" b="1">
                <a:solidFill>
                  <a:srgbClr val="66B948"/>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Subtitle</a:t>
            </a:r>
          </a:p>
        </p:txBody>
      </p:sp>
    </p:spTree>
    <p:extLst>
      <p:ext uri="{BB962C8B-B14F-4D97-AF65-F5344CB8AC3E}">
        <p14:creationId xmlns:p14="http://schemas.microsoft.com/office/powerpoint/2010/main" val="2154734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5764336" y="784329"/>
            <a:ext cx="5610658" cy="575497"/>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5764335" y="1407767"/>
            <a:ext cx="5610658" cy="1438685"/>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6200025" y="3048352"/>
            <a:ext cx="5174968" cy="2422278"/>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35736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a:p>
        </p:txBody>
      </p:sp>
      <p:sp>
        <p:nvSpPr>
          <p:cNvPr id="15" name="Text Placeholder 29">
            <a:extLst>
              <a:ext uri="{FF2B5EF4-FFF2-40B4-BE49-F238E27FC236}">
                <a16:creationId xmlns:a16="http://schemas.microsoft.com/office/drawing/2014/main" id="{A9AF7782-C45A-5E4C-9F3A-1ECCB3988A70}"/>
              </a:ext>
            </a:extLst>
          </p:cNvPr>
          <p:cNvSpPr>
            <a:spLocks noGrp="1"/>
          </p:cNvSpPr>
          <p:nvPr>
            <p:ph type="body" sz="quarter" idx="12" hasCustomPrompt="1"/>
          </p:nvPr>
        </p:nvSpPr>
        <p:spPr>
          <a:xfrm>
            <a:off x="840443" y="1639185"/>
            <a:ext cx="10552457" cy="1935492"/>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16" name="Text Placeholder 29">
            <a:extLst>
              <a:ext uri="{FF2B5EF4-FFF2-40B4-BE49-F238E27FC236}">
                <a16:creationId xmlns:a16="http://schemas.microsoft.com/office/drawing/2014/main" id="{4AC1A665-381F-CB49-AFF2-039048BFC550}"/>
              </a:ext>
            </a:extLst>
          </p:cNvPr>
          <p:cNvSpPr>
            <a:spLocks noGrp="1"/>
          </p:cNvSpPr>
          <p:nvPr>
            <p:ph type="body" sz="quarter" idx="13" hasCustomPrompt="1"/>
          </p:nvPr>
        </p:nvSpPr>
        <p:spPr>
          <a:xfrm>
            <a:off x="840443" y="3787285"/>
            <a:ext cx="10552457" cy="2228106"/>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18" name="Text Placeholder 35">
            <a:extLst>
              <a:ext uri="{FF2B5EF4-FFF2-40B4-BE49-F238E27FC236}">
                <a16:creationId xmlns:a16="http://schemas.microsoft.com/office/drawing/2014/main" id="{44A803ED-2983-0940-9FDA-3E15524EFC19}"/>
              </a:ext>
            </a:extLst>
          </p:cNvPr>
          <p:cNvSpPr>
            <a:spLocks noGrp="1"/>
          </p:cNvSpPr>
          <p:nvPr>
            <p:ph type="body" sz="quarter" idx="15" hasCustomPrompt="1"/>
          </p:nvPr>
        </p:nvSpPr>
        <p:spPr>
          <a:xfrm>
            <a:off x="822537" y="504184"/>
            <a:ext cx="10574868" cy="461479"/>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35">
            <a:extLst>
              <a:ext uri="{FF2B5EF4-FFF2-40B4-BE49-F238E27FC236}">
                <a16:creationId xmlns:a16="http://schemas.microsoft.com/office/drawing/2014/main" id="{C6895FAC-C978-8045-B848-BA718D808D69}"/>
              </a:ext>
            </a:extLst>
          </p:cNvPr>
          <p:cNvSpPr>
            <a:spLocks noGrp="1"/>
          </p:cNvSpPr>
          <p:nvPr>
            <p:ph type="body" sz="quarter" idx="16" hasCustomPrompt="1"/>
          </p:nvPr>
        </p:nvSpPr>
        <p:spPr>
          <a:xfrm>
            <a:off x="818032" y="983512"/>
            <a:ext cx="10574868" cy="461480"/>
          </a:xfrm>
          <a:prstGeom prst="rect">
            <a:avLst/>
          </a:prstGeom>
          <a:effectLst/>
        </p:spPr>
        <p:txBody>
          <a:bodyPr>
            <a:noAutofit/>
          </a:bodyPr>
          <a:lstStyle>
            <a:lvl1pPr marL="0" indent="0" algn="l">
              <a:buNone/>
              <a:defRPr sz="3000" b="1">
                <a:solidFill>
                  <a:srgbClr val="66B948"/>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Subtitle</a:t>
            </a:r>
          </a:p>
        </p:txBody>
      </p:sp>
    </p:spTree>
    <p:extLst>
      <p:ext uri="{BB962C8B-B14F-4D97-AF65-F5344CB8AC3E}">
        <p14:creationId xmlns:p14="http://schemas.microsoft.com/office/powerpoint/2010/main" val="1666332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a:p>
        </p:txBody>
      </p:sp>
      <p:sp>
        <p:nvSpPr>
          <p:cNvPr id="15" name="Text Placeholder 29">
            <a:extLst>
              <a:ext uri="{FF2B5EF4-FFF2-40B4-BE49-F238E27FC236}">
                <a16:creationId xmlns:a16="http://schemas.microsoft.com/office/drawing/2014/main" id="{A9AF7782-C45A-5E4C-9F3A-1ECCB3988A70}"/>
              </a:ext>
            </a:extLst>
          </p:cNvPr>
          <p:cNvSpPr>
            <a:spLocks noGrp="1"/>
          </p:cNvSpPr>
          <p:nvPr>
            <p:ph type="body" sz="quarter" idx="12" hasCustomPrompt="1"/>
          </p:nvPr>
        </p:nvSpPr>
        <p:spPr>
          <a:xfrm>
            <a:off x="1119188" y="4020447"/>
            <a:ext cx="4512469" cy="1935492"/>
          </a:xfrm>
          <a:prstGeom prst="rect">
            <a:avLst/>
          </a:prstGeom>
        </p:spPr>
        <p:txBody>
          <a:bodyPr/>
          <a:lstStyle>
            <a:lvl1pPr marL="0" indent="0">
              <a:buNone/>
              <a:defRPr sz="1667">
                <a:solidFill>
                  <a:schemeClr val="bg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16" name="Text Placeholder 29">
            <a:extLst>
              <a:ext uri="{FF2B5EF4-FFF2-40B4-BE49-F238E27FC236}">
                <a16:creationId xmlns:a16="http://schemas.microsoft.com/office/drawing/2014/main" id="{4AC1A665-381F-CB49-AFF2-039048BFC550}"/>
              </a:ext>
            </a:extLst>
          </p:cNvPr>
          <p:cNvSpPr>
            <a:spLocks noGrp="1"/>
          </p:cNvSpPr>
          <p:nvPr>
            <p:ph type="body" sz="quarter" idx="13" hasCustomPrompt="1"/>
          </p:nvPr>
        </p:nvSpPr>
        <p:spPr>
          <a:xfrm>
            <a:off x="6243771" y="4020447"/>
            <a:ext cx="4995729" cy="1935492"/>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18" name="Text Placeholder 35">
            <a:extLst>
              <a:ext uri="{FF2B5EF4-FFF2-40B4-BE49-F238E27FC236}">
                <a16:creationId xmlns:a16="http://schemas.microsoft.com/office/drawing/2014/main" id="{44A803ED-2983-0940-9FDA-3E15524EFC19}"/>
              </a:ext>
            </a:extLst>
          </p:cNvPr>
          <p:cNvSpPr>
            <a:spLocks noGrp="1"/>
          </p:cNvSpPr>
          <p:nvPr>
            <p:ph type="body" sz="quarter" idx="15" hasCustomPrompt="1"/>
          </p:nvPr>
        </p:nvSpPr>
        <p:spPr>
          <a:xfrm>
            <a:off x="1124211" y="2349659"/>
            <a:ext cx="4520239" cy="824613"/>
          </a:xfrm>
          <a:prstGeom prst="rect">
            <a:avLst/>
          </a:prstGeom>
          <a:effectLst/>
        </p:spPr>
        <p:txBody>
          <a:bodyPr anchor="ctr">
            <a:noAutofit/>
          </a:bodyPr>
          <a:lstStyle>
            <a:lvl1pPr marL="0" indent="0" algn="ctr">
              <a:buNone/>
              <a:defRPr sz="3000" b="1">
                <a:solidFill>
                  <a:schemeClr val="bg1"/>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35">
            <a:extLst>
              <a:ext uri="{FF2B5EF4-FFF2-40B4-BE49-F238E27FC236}">
                <a16:creationId xmlns:a16="http://schemas.microsoft.com/office/drawing/2014/main" id="{C6895FAC-C978-8045-B848-BA718D808D69}"/>
              </a:ext>
            </a:extLst>
          </p:cNvPr>
          <p:cNvSpPr>
            <a:spLocks noGrp="1"/>
          </p:cNvSpPr>
          <p:nvPr>
            <p:ph type="body" sz="quarter" idx="16" hasCustomPrompt="1"/>
          </p:nvPr>
        </p:nvSpPr>
        <p:spPr>
          <a:xfrm>
            <a:off x="1119188" y="3174272"/>
            <a:ext cx="4512469" cy="461480"/>
          </a:xfrm>
          <a:prstGeom prst="rect">
            <a:avLst/>
          </a:prstGeom>
          <a:effectLst/>
        </p:spPr>
        <p:txBody>
          <a:bodyPr anchor="ctr">
            <a:noAutofit/>
          </a:bodyPr>
          <a:lstStyle>
            <a:lvl1pPr marL="0" indent="0" algn="ctr">
              <a:buNone/>
              <a:defRPr sz="3000" b="1">
                <a:solidFill>
                  <a:schemeClr val="bg1"/>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Subtitle</a:t>
            </a:r>
          </a:p>
        </p:txBody>
      </p:sp>
    </p:spTree>
    <p:extLst>
      <p:ext uri="{BB962C8B-B14F-4D97-AF65-F5344CB8AC3E}">
        <p14:creationId xmlns:p14="http://schemas.microsoft.com/office/powerpoint/2010/main" val="1745634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367731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9CDEBA-592B-406D-B5B6-6D09ACB92D1B}"/>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4" name="TextBox 3">
            <a:extLst>
              <a:ext uri="{FF2B5EF4-FFF2-40B4-BE49-F238E27FC236}">
                <a16:creationId xmlns:a16="http://schemas.microsoft.com/office/drawing/2014/main" id="{5623C297-E639-4FBC-BB71-9D754B0EC7F9}"/>
              </a:ext>
            </a:extLst>
          </p:cNvPr>
          <p:cNvSpPr txBox="1"/>
          <p:nvPr userDrawn="1"/>
        </p:nvSpPr>
        <p:spPr>
          <a:xfrm>
            <a:off x="308380" y="571282"/>
            <a:ext cx="11575238" cy="4399859"/>
          </a:xfrm>
          <a:prstGeom prst="rect">
            <a:avLst/>
          </a:prstGeom>
          <a:noFill/>
        </p:spPr>
        <p:txBody>
          <a:bodyPr wrap="square" rtlCol="0" anchor="ctr">
            <a:spAutoFit/>
          </a:bodyPr>
          <a:lstStyle/>
          <a:p>
            <a:pPr algn="l"/>
            <a:r>
              <a:rPr lang="en-US" sz="1333">
                <a:solidFill>
                  <a:srgbClr val="000000"/>
                </a:solidFill>
                <a:effectLst/>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sz="1333">
                <a:solidFill>
                  <a:srgbClr val="000000"/>
                </a:solidFill>
                <a:effectLst/>
                <a:latin typeface="Arial" panose="020B0604020202020204" pitchFamily="34" charset="0"/>
                <a:cs typeface="Arial" panose="020B0604020202020204" pitchFamily="34" charset="0"/>
              </a:rPr>
            </a:br>
            <a:br>
              <a:rPr lang="en-US" sz="1333">
                <a:solidFill>
                  <a:srgbClr val="000000"/>
                </a:solidFill>
                <a:effectLst/>
                <a:latin typeface="Arial" panose="020B0604020202020204" pitchFamily="34" charset="0"/>
                <a:cs typeface="Arial" panose="020B0604020202020204" pitchFamily="34" charset="0"/>
              </a:rPr>
            </a:br>
            <a:r>
              <a:rPr lang="en-US" sz="1333">
                <a:solidFill>
                  <a:srgbClr val="000000"/>
                </a:solidFill>
                <a:effectLst/>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a:t>
            </a:r>
            <a:r>
              <a:rPr lang="en-US" sz="1333" b="1" u="sng">
                <a:solidFill>
                  <a:srgbClr val="C00000"/>
                </a:solidFill>
                <a:effectLst/>
                <a:latin typeface="Arial" panose="020B0604020202020204" pitchFamily="34" charset="0"/>
                <a:cs typeface="Arial" panose="020B0604020202020204" pitchFamily="34" charset="0"/>
                <a:hlinkClick r:id="rId2" tooltip="800-877-8339"/>
              </a:rPr>
              <a:t>(800) 877-8339</a:t>
            </a:r>
            <a:r>
              <a:rPr lang="en-US" sz="1333">
                <a:solidFill>
                  <a:srgbClr val="000000"/>
                </a:solidFill>
                <a:effectLst/>
                <a:latin typeface="Arial" panose="020B0604020202020204" pitchFamily="34" charset="0"/>
                <a:cs typeface="Arial" panose="020B0604020202020204" pitchFamily="34" charset="0"/>
              </a:rPr>
              <a:t>. Additionally, program information may be made available in languages other than English. </a:t>
            </a:r>
            <a:br>
              <a:rPr lang="en-US" sz="1333">
                <a:solidFill>
                  <a:srgbClr val="000000"/>
                </a:solidFill>
                <a:effectLst/>
                <a:latin typeface="Arial" panose="020B0604020202020204" pitchFamily="34" charset="0"/>
                <a:cs typeface="Arial" panose="020B0604020202020204" pitchFamily="34" charset="0"/>
              </a:rPr>
            </a:br>
            <a:br>
              <a:rPr lang="en-US" sz="1333">
                <a:solidFill>
                  <a:srgbClr val="000000"/>
                </a:solidFill>
                <a:effectLst/>
                <a:latin typeface="Arial" panose="020B0604020202020204" pitchFamily="34" charset="0"/>
                <a:cs typeface="Arial" panose="020B0604020202020204" pitchFamily="34" charset="0"/>
              </a:rPr>
            </a:br>
            <a:r>
              <a:rPr lang="en-US" sz="1333">
                <a:solidFill>
                  <a:srgbClr val="000000"/>
                </a:solidFill>
                <a:effectLst/>
                <a:latin typeface="Arial" panose="020B0604020202020204" pitchFamily="34" charset="0"/>
                <a:cs typeface="Arial" panose="020B0604020202020204" pitchFamily="34" charset="0"/>
              </a:rPr>
              <a:t>To file a program complaint of discrimination, complete the </a:t>
            </a:r>
            <a:r>
              <a:rPr lang="en-US" sz="1333" b="1" u="sng">
                <a:solidFill>
                  <a:srgbClr val="0066FF"/>
                </a:solidFill>
                <a:effectLst/>
                <a:latin typeface="Arial" panose="020B0604020202020204" pitchFamily="34" charset="0"/>
                <a:cs typeface="Arial" panose="020B0604020202020204" pitchFamily="34" charset="0"/>
                <a:hlinkClick r:id="rId3" tooltip="USDA Program Discrimination Complaint Form">
                  <a:extLst>
                    <a:ext uri="{A12FA001-AC4F-418D-AE19-62706E023703}">
                      <ahyp:hlinkClr xmlns:ahyp="http://schemas.microsoft.com/office/drawing/2018/hyperlinkcolor" val="tx"/>
                    </a:ext>
                  </a:extLst>
                </a:hlinkClick>
              </a:rPr>
              <a:t>USDA Program Discrimination Complaint Form</a:t>
            </a:r>
            <a:r>
              <a:rPr lang="en-US" sz="1333">
                <a:solidFill>
                  <a:srgbClr val="000000"/>
                </a:solidFill>
                <a:effectLst/>
                <a:latin typeface="Arial" panose="020B0604020202020204" pitchFamily="34" charset="0"/>
                <a:cs typeface="Arial" panose="020B0604020202020204" pitchFamily="34" charset="0"/>
              </a:rPr>
              <a:t>, (AD-3027) found online at: </a:t>
            </a:r>
            <a:r>
              <a:rPr lang="en-US" sz="1333" b="1" u="sng">
                <a:solidFill>
                  <a:srgbClr val="0066FF"/>
                </a:solidFill>
                <a:effectLst/>
                <a:latin typeface="Arial" panose="020B0604020202020204" pitchFamily="34" charset="0"/>
                <a:cs typeface="Arial" panose="020B0604020202020204" pitchFamily="34" charset="0"/>
                <a:hlinkClick r:id="rId4" tooltip="How to File a Complaint">
                  <a:extLst>
                    <a:ext uri="{A12FA001-AC4F-418D-AE19-62706E023703}">
                      <ahyp:hlinkClr xmlns:ahyp="http://schemas.microsoft.com/office/drawing/2018/hyperlinkcolor" val="tx"/>
                    </a:ext>
                  </a:extLst>
                </a:hlinkClick>
              </a:rPr>
              <a:t>How to File a Complaint</a:t>
            </a:r>
            <a:r>
              <a:rPr lang="en-US" sz="1333">
                <a:solidFill>
                  <a:srgbClr val="000000"/>
                </a:solidFill>
                <a:effectLst/>
                <a:latin typeface="Arial" panose="020B0604020202020204" pitchFamily="34" charset="0"/>
                <a:cs typeface="Arial" panose="020B0604020202020204" pitchFamily="34" charset="0"/>
              </a:rPr>
              <a:t>, and at any USDA office, or write a letter addressed to USDA and provide in the letter all of the information requested in the form. To request a copy of the complaint form, call (866) 632-9992. Submit your completed form or letter to USDA by:</a:t>
            </a:r>
            <a:endParaRPr lang="en-US" sz="1333">
              <a:effectLst/>
              <a:latin typeface="Arial" panose="020B0604020202020204" pitchFamily="34" charset="0"/>
              <a:cs typeface="Arial" panose="020B0604020202020204" pitchFamily="34" charset="0"/>
            </a:endParaRPr>
          </a:p>
          <a:p>
            <a:endParaRPr lang="en-US" sz="1333">
              <a:latin typeface="Arial" panose="020B0604020202020204" pitchFamily="34" charset="0"/>
              <a:cs typeface="Arial" panose="020B0604020202020204" pitchFamily="34" charset="0"/>
            </a:endParaRPr>
          </a:p>
          <a:p>
            <a:r>
              <a:rPr lang="en-US" sz="1333">
                <a:latin typeface="Arial" panose="020B0604020202020204" pitchFamily="34" charset="0"/>
                <a:cs typeface="Arial" panose="020B0604020202020204" pitchFamily="34" charset="0"/>
              </a:rPr>
              <a:t>mail: </a:t>
            </a:r>
          </a:p>
          <a:p>
            <a:r>
              <a:rPr lang="en-US" sz="1333">
                <a:latin typeface="Arial" panose="020B0604020202020204" pitchFamily="34" charset="0"/>
                <a:cs typeface="Arial" panose="020B0604020202020204" pitchFamily="34" charset="0"/>
              </a:rPr>
              <a:t>U.S. Department of Agriculture </a:t>
            </a:r>
            <a:br>
              <a:rPr lang="en-US" sz="1333">
                <a:latin typeface="Arial" panose="020B0604020202020204" pitchFamily="34" charset="0"/>
                <a:cs typeface="Arial" panose="020B0604020202020204" pitchFamily="34" charset="0"/>
              </a:rPr>
            </a:br>
            <a:r>
              <a:rPr lang="en-US" sz="1333">
                <a:latin typeface="Arial" panose="020B0604020202020204" pitchFamily="34" charset="0"/>
                <a:cs typeface="Arial" panose="020B0604020202020204" pitchFamily="34" charset="0"/>
              </a:rPr>
              <a:t>Office of the Assistant Secretary for Civil Rights </a:t>
            </a:r>
            <a:br>
              <a:rPr lang="en-US" sz="1333">
                <a:latin typeface="Arial" panose="020B0604020202020204" pitchFamily="34" charset="0"/>
                <a:cs typeface="Arial" panose="020B0604020202020204" pitchFamily="34" charset="0"/>
              </a:rPr>
            </a:br>
            <a:r>
              <a:rPr lang="en-US" sz="1333">
                <a:latin typeface="Arial" panose="020B0604020202020204" pitchFamily="34" charset="0"/>
                <a:cs typeface="Arial" panose="020B0604020202020204" pitchFamily="34" charset="0"/>
              </a:rPr>
              <a:t>1400 Independence Avenue, SW </a:t>
            </a:r>
            <a:br>
              <a:rPr lang="en-US" sz="1333">
                <a:latin typeface="Arial" panose="020B0604020202020204" pitchFamily="34" charset="0"/>
                <a:cs typeface="Arial" panose="020B0604020202020204" pitchFamily="34" charset="0"/>
              </a:rPr>
            </a:br>
            <a:r>
              <a:rPr lang="en-US" sz="1333">
                <a:latin typeface="Arial" panose="020B0604020202020204" pitchFamily="34" charset="0"/>
                <a:cs typeface="Arial" panose="020B0604020202020204" pitchFamily="34" charset="0"/>
              </a:rPr>
              <a:t>Washington, D.C. 20250-9410; </a:t>
            </a:r>
            <a:br>
              <a:rPr lang="en-US" sz="1333">
                <a:latin typeface="Arial" panose="020B0604020202020204" pitchFamily="34" charset="0"/>
                <a:cs typeface="Arial" panose="020B0604020202020204" pitchFamily="34" charset="0"/>
              </a:rPr>
            </a:br>
            <a:endParaRPr lang="en-US" sz="1333">
              <a:latin typeface="Arial" panose="020B0604020202020204" pitchFamily="34" charset="0"/>
              <a:cs typeface="Arial" panose="020B0604020202020204" pitchFamily="34" charset="0"/>
            </a:endParaRPr>
          </a:p>
          <a:p>
            <a:r>
              <a:rPr lang="en-US" sz="1333">
                <a:latin typeface="Arial" panose="020B0604020202020204" pitchFamily="34" charset="0"/>
                <a:cs typeface="Arial" panose="020B0604020202020204" pitchFamily="34" charset="0"/>
              </a:rPr>
              <a:t>fax: (202) 690-7442; or email: </a:t>
            </a:r>
            <a:r>
              <a:rPr lang="en-US" sz="1333" u="sng">
                <a:solidFill>
                  <a:srgbClr val="0066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program.intake@usda.gov</a:t>
            </a:r>
            <a:r>
              <a:rPr lang="en-US" sz="1333">
                <a:latin typeface="Arial" panose="020B0604020202020204" pitchFamily="34" charset="0"/>
                <a:cs typeface="Arial" panose="020B0604020202020204" pitchFamily="34" charset="0"/>
              </a:rPr>
              <a:t>. 	</a:t>
            </a:r>
          </a:p>
          <a:p>
            <a:r>
              <a:rPr lang="en-US" sz="1333">
                <a:latin typeface="Arial" panose="020B0604020202020204" pitchFamily="34" charset="0"/>
                <a:cs typeface="Arial" panose="020B0604020202020204" pitchFamily="34" charset="0"/>
              </a:rPr>
              <a:t>This institution is an equal opportunity provider.</a:t>
            </a:r>
          </a:p>
        </p:txBody>
      </p:sp>
      <p:sp>
        <p:nvSpPr>
          <p:cNvPr id="12" name="Rounded Rectangle 7">
            <a:extLst>
              <a:ext uri="{FF2B5EF4-FFF2-40B4-BE49-F238E27FC236}">
                <a16:creationId xmlns:a16="http://schemas.microsoft.com/office/drawing/2014/main" id="{E1D1504E-E368-48BA-A362-D5442412227F}"/>
              </a:ext>
            </a:extLst>
          </p:cNvPr>
          <p:cNvSpPr/>
          <p:nvPr userDrawn="1"/>
        </p:nvSpPr>
        <p:spPr>
          <a:xfrm>
            <a:off x="1" y="5368923"/>
            <a:ext cx="12191999" cy="1489078"/>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
        <p:nvSpPr>
          <p:cNvPr id="19" name="TextBox 18">
            <a:extLst>
              <a:ext uri="{FF2B5EF4-FFF2-40B4-BE49-F238E27FC236}">
                <a16:creationId xmlns:a16="http://schemas.microsoft.com/office/drawing/2014/main" id="{C0C672BF-C2B7-40BB-9762-50F9B51CAECB}"/>
              </a:ext>
            </a:extLst>
          </p:cNvPr>
          <p:cNvSpPr txBox="1"/>
          <p:nvPr userDrawn="1"/>
        </p:nvSpPr>
        <p:spPr>
          <a:xfrm>
            <a:off x="105656" y="6461009"/>
            <a:ext cx="5335448" cy="400110"/>
          </a:xfrm>
          <a:prstGeom prst="rect">
            <a:avLst/>
          </a:prstGeom>
          <a:noFill/>
        </p:spPr>
        <p:txBody>
          <a:bodyPr wrap="square" rtlCol="0">
            <a:spAutoFit/>
          </a:bodyPr>
          <a:lstStyle/>
          <a:p>
            <a:pPr lvl="0"/>
            <a:r>
              <a:rPr lang="en-US" sz="1000">
                <a:solidFill>
                  <a:schemeClr val="bg1"/>
                </a:solidFill>
                <a:latin typeface="Arial" panose="020B0604020202020204" pitchFamily="34" charset="0"/>
                <a:cs typeface="Arial" panose="020B0604020202020204" pitchFamily="34" charset="0"/>
              </a:rPr>
              <a:t>Food and Nutrition Division</a:t>
            </a:r>
          </a:p>
          <a:p>
            <a:pPr lvl="0"/>
            <a:r>
              <a:rPr lang="en-US" sz="1000">
                <a:solidFill>
                  <a:schemeClr val="bg1"/>
                </a:solidFill>
                <a:latin typeface="Arial" panose="020B0604020202020204" pitchFamily="34" charset="0"/>
                <a:cs typeface="Arial" panose="020B0604020202020204" pitchFamily="34" charset="0"/>
              </a:rPr>
              <a:t>Food Distribution Program</a:t>
            </a:r>
          </a:p>
        </p:txBody>
      </p:sp>
      <p:sp>
        <p:nvSpPr>
          <p:cNvPr id="22" name="TextBox 21">
            <a:extLst>
              <a:ext uri="{FF2B5EF4-FFF2-40B4-BE49-F238E27FC236}">
                <a16:creationId xmlns:a16="http://schemas.microsoft.com/office/drawing/2014/main" id="{55288216-AF14-4D37-9589-2999FA06EAAF}"/>
              </a:ext>
            </a:extLst>
          </p:cNvPr>
          <p:cNvSpPr txBox="1"/>
          <p:nvPr userDrawn="1"/>
        </p:nvSpPr>
        <p:spPr>
          <a:xfrm>
            <a:off x="2673352" y="6454762"/>
            <a:ext cx="6912827" cy="400110"/>
          </a:xfrm>
          <a:prstGeom prst="rect">
            <a:avLst/>
          </a:prstGeom>
          <a:noFill/>
          <a:effectLst/>
        </p:spPr>
        <p:txBody>
          <a:bodyPr wrap="square" rtlCol="0">
            <a:spAutoFit/>
          </a:bodyPr>
          <a:lstStyle/>
          <a:p>
            <a:pPr algn="ctr"/>
            <a:r>
              <a:rPr lang="en-US" sz="1000">
                <a:solidFill>
                  <a:schemeClr val="bg1"/>
                </a:solidFill>
                <a:latin typeface="Arial" panose="020B0604020202020204" pitchFamily="34" charset="0"/>
                <a:cs typeface="Arial" panose="020B0604020202020204" pitchFamily="34" charset="0"/>
              </a:rPr>
              <a:t>This product was funded by USDA. </a:t>
            </a:r>
          </a:p>
          <a:p>
            <a:pPr algn="ctr"/>
            <a:r>
              <a:rPr lang="en-US" sz="1000">
                <a:solidFill>
                  <a:schemeClr val="bg1"/>
                </a:solidFill>
                <a:latin typeface="Arial" panose="020B0604020202020204" pitchFamily="34" charset="0"/>
                <a:cs typeface="Arial" panose="020B0604020202020204" pitchFamily="34" charset="0"/>
              </a:rPr>
              <a:t>This institution is an equal opportunity provider.</a:t>
            </a:r>
          </a:p>
        </p:txBody>
      </p:sp>
      <p:sp>
        <p:nvSpPr>
          <p:cNvPr id="24" name="Date Placeholder 3">
            <a:extLst>
              <a:ext uri="{FF2B5EF4-FFF2-40B4-BE49-F238E27FC236}">
                <a16:creationId xmlns:a16="http://schemas.microsoft.com/office/drawing/2014/main" id="{059DA20B-C9DA-4DD6-A3FB-42FA8721CF51}"/>
              </a:ext>
            </a:extLst>
          </p:cNvPr>
          <p:cNvSpPr>
            <a:spLocks noGrp="1"/>
          </p:cNvSpPr>
          <p:nvPr>
            <p:ph type="dt" sz="half" idx="2"/>
          </p:nvPr>
        </p:nvSpPr>
        <p:spPr>
          <a:xfrm>
            <a:off x="10569797" y="6432071"/>
            <a:ext cx="1482379" cy="446264"/>
          </a:xfrm>
          <a:prstGeom prst="rect">
            <a:avLst/>
          </a:prstGeom>
        </p:spPr>
        <p:txBody>
          <a:bodyPr vert="horz" lIns="91440" tIns="45720" rIns="91440" bIns="45720" rtlCol="0" anchor="ctr"/>
          <a:lstStyle>
            <a:lvl1pPr algn="r">
              <a:defRPr lang="en-US" sz="10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ED91A951-2090-4ABE-80BF-A145971F623A}" type="datetime1">
              <a:rPr lang="en-US" smtClean="0"/>
              <a:t>9/12/2023</a:t>
            </a:fld>
            <a:endParaRPr lang="en-US"/>
          </a:p>
          <a:p>
            <a:r>
              <a:rPr lang="en-US"/>
              <a:t>www.SquareMeals.org</a:t>
            </a:r>
          </a:p>
        </p:txBody>
      </p:sp>
      <p:sp>
        <p:nvSpPr>
          <p:cNvPr id="25" name="TextBox 24">
            <a:extLst>
              <a:ext uri="{FF2B5EF4-FFF2-40B4-BE49-F238E27FC236}">
                <a16:creationId xmlns:a16="http://schemas.microsoft.com/office/drawing/2014/main" id="{FE81F397-0C88-4445-86CF-1DF2B76BF84A}"/>
              </a:ext>
            </a:extLst>
          </p:cNvPr>
          <p:cNvSpPr txBox="1"/>
          <p:nvPr userDrawn="1"/>
        </p:nvSpPr>
        <p:spPr>
          <a:xfrm>
            <a:off x="1" y="6089348"/>
            <a:ext cx="12192000" cy="400110"/>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000"/>
              <a:t>Fraud Hotline: 1-866-5-FRAUD-4 or 1-866-537-2834 | P.O. Box 12847 | Austin, TX 78711</a:t>
            </a:r>
          </a:p>
          <a:p>
            <a:pPr lvl="0"/>
            <a:r>
              <a:rPr lang="en-US" sz="1000"/>
              <a:t>Toll Free: (877) TEX-MEAL | For the hearing impaired: (800) 735-2989 (TTY)</a:t>
            </a:r>
          </a:p>
        </p:txBody>
      </p:sp>
      <p:pic>
        <p:nvPicPr>
          <p:cNvPr id="13" name="Picture 1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2C486663-352F-415D-8A83-F999A832E28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599" y="5509591"/>
            <a:ext cx="1474708" cy="1139548"/>
          </a:xfrm>
          <a:prstGeom prst="rect">
            <a:avLst/>
          </a:prstGeom>
        </p:spPr>
      </p:pic>
      <p:pic>
        <p:nvPicPr>
          <p:cNvPr id="14" name="Picture 13" descr="Social Media Icons (4 total). Left to Right and Top to Bottom: Facebook, Instagram, Twitter and YouTube.">
            <a:extLst>
              <a:ext uri="{FF2B5EF4-FFF2-40B4-BE49-F238E27FC236}">
                <a16:creationId xmlns:a16="http://schemas.microsoft.com/office/drawing/2014/main" id="{3D22EF15-B5C9-4146-84FD-5029523AEB7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30977" y="5822826"/>
            <a:ext cx="631302" cy="613184"/>
          </a:xfrm>
          <a:prstGeom prst="rect">
            <a:avLst/>
          </a:prstGeom>
        </p:spPr>
      </p:pic>
      <p:pic>
        <p:nvPicPr>
          <p:cNvPr id="16" name="Picture 15">
            <a:hlinkClick r:id="rId8"/>
            <a:extLst>
              <a:ext uri="{FF2B5EF4-FFF2-40B4-BE49-F238E27FC236}">
                <a16:creationId xmlns:a16="http://schemas.microsoft.com/office/drawing/2014/main" id="{92DB6A0E-49C2-408A-8D41-BB91A1A4C122}"/>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4928599" y="5161818"/>
            <a:ext cx="2334801" cy="852231"/>
          </a:xfrm>
          <a:prstGeom prst="rect">
            <a:avLst/>
          </a:prstGeom>
        </p:spPr>
      </p:pic>
    </p:spTree>
    <p:extLst>
      <p:ext uri="{BB962C8B-B14F-4D97-AF65-F5344CB8AC3E}">
        <p14:creationId xmlns:p14="http://schemas.microsoft.com/office/powerpoint/2010/main" val="18189356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30C1823-C5DC-4977-9936-3955BA5DE3E9}"/>
              </a:ext>
            </a:extLst>
          </p:cNvPr>
          <p:cNvSpPr>
            <a:spLocks noGrp="1"/>
          </p:cNvSpPr>
          <p:nvPr>
            <p:ph type="sldNum" sz="quarter" idx="1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FCB207F0-F450-4723-BD7F-54EDBA8BACA4}"/>
              </a:ext>
            </a:extLst>
          </p:cNvPr>
          <p:cNvSpPr>
            <a:spLocks noGrp="1"/>
          </p:cNvSpPr>
          <p:nvPr>
            <p:ph type="sldNum" sz="quarter" idx="10"/>
          </p:nvPr>
        </p:nvSpPr>
        <p:spPr>
          <a:xfrm>
            <a:off x="11397405" y="0"/>
            <a:ext cx="449558" cy="493058"/>
          </a:xfrm>
        </p:spPr>
        <p:txBody>
          <a:bodyPr/>
          <a:lstStyle/>
          <a:p>
            <a:fld id="{4179449E-6FBB-2343-B3AE-D1EFA46A6E77}" type="slidenum">
              <a:rPr lang="en-US" smtClean="0"/>
              <a:pPr/>
              <a:t>‹#›</a:t>
            </a:fld>
            <a:endParaRPr lang="en-US"/>
          </a:p>
        </p:txBody>
      </p:sp>
      <p:sp>
        <p:nvSpPr>
          <p:cNvPr id="25" name="Text Placeholder 2">
            <a:extLst>
              <a:ext uri="{FF2B5EF4-FFF2-40B4-BE49-F238E27FC236}">
                <a16:creationId xmlns:a16="http://schemas.microsoft.com/office/drawing/2014/main" id="{7FEBD50B-871E-4F18-B564-AF054655C54A}"/>
              </a:ext>
            </a:extLst>
          </p:cNvPr>
          <p:cNvSpPr>
            <a:spLocks noGrp="1"/>
          </p:cNvSpPr>
          <p:nvPr>
            <p:ph type="body" sz="quarter" idx="11" hasCustomPrompt="1"/>
          </p:nvPr>
        </p:nvSpPr>
        <p:spPr>
          <a:xfrm>
            <a:off x="874029" y="278191"/>
            <a:ext cx="10523376" cy="1040315"/>
          </a:xfrm>
          <a:prstGeom prst="rect">
            <a:avLst/>
          </a:prstGeom>
        </p:spPr>
        <p:txBody>
          <a:bodyPr/>
          <a:lstStyle>
            <a:lvl1pPr marL="0" indent="0" algn="ctr">
              <a:buNone/>
              <a:defRPr sz="6666" b="1">
                <a:solidFill>
                  <a:srgbClr val="EF4B25"/>
                </a:solidFill>
                <a:latin typeface="Arial" panose="020B0604020202020204" pitchFamily="34" charset="0"/>
                <a:cs typeface="Arial" panose="020B0604020202020204" pitchFamily="34" charset="0"/>
              </a:defRPr>
            </a:lvl1pPr>
          </a:lstStyle>
          <a:p>
            <a:pPr lvl="0"/>
            <a:r>
              <a:rPr lang="en-US"/>
              <a:t>CONTACT US</a:t>
            </a:r>
          </a:p>
        </p:txBody>
      </p:sp>
      <p:sp>
        <p:nvSpPr>
          <p:cNvPr id="26" name="Text Placeholder 32">
            <a:extLst>
              <a:ext uri="{FF2B5EF4-FFF2-40B4-BE49-F238E27FC236}">
                <a16:creationId xmlns:a16="http://schemas.microsoft.com/office/drawing/2014/main" id="{2E6349AC-C332-490A-A647-52D2E485B599}"/>
              </a:ext>
            </a:extLst>
          </p:cNvPr>
          <p:cNvSpPr>
            <a:spLocks noGrp="1"/>
          </p:cNvSpPr>
          <p:nvPr>
            <p:ph type="body" sz="quarter" idx="15" hasCustomPrompt="1"/>
          </p:nvPr>
        </p:nvSpPr>
        <p:spPr>
          <a:xfrm>
            <a:off x="3372971" y="4391889"/>
            <a:ext cx="8024433" cy="594028"/>
          </a:xfrm>
          <a:prstGeom prst="rect">
            <a:avLst/>
          </a:prstGeom>
        </p:spPr>
        <p:txBody>
          <a:bodyPr/>
          <a:lstStyle>
            <a:lvl1pPr marL="0" indent="0" algn="l">
              <a:buNone/>
              <a:defRPr sz="3000">
                <a:solidFill>
                  <a:schemeClr val="tx1"/>
                </a:solidFill>
                <a:latin typeface="Arial" panose="020B0604020202020204" pitchFamily="34" charset="0"/>
                <a:cs typeface="Arial" panose="020B0604020202020204" pitchFamily="34" charset="0"/>
              </a:defRPr>
            </a:lvl1pPr>
          </a:lstStyle>
          <a:p>
            <a:pPr lvl="0"/>
            <a:r>
              <a:rPr lang="en-US"/>
              <a:t>email@texasagriculture.gov</a:t>
            </a:r>
          </a:p>
        </p:txBody>
      </p:sp>
      <p:sp>
        <p:nvSpPr>
          <p:cNvPr id="27" name="Text Placeholder 32">
            <a:extLst>
              <a:ext uri="{FF2B5EF4-FFF2-40B4-BE49-F238E27FC236}">
                <a16:creationId xmlns:a16="http://schemas.microsoft.com/office/drawing/2014/main" id="{2F96FFCA-C2A4-4D79-AC93-042E57E90DE3}"/>
              </a:ext>
            </a:extLst>
          </p:cNvPr>
          <p:cNvSpPr>
            <a:spLocks noGrp="1"/>
          </p:cNvSpPr>
          <p:nvPr>
            <p:ph type="body" sz="quarter" idx="16" hasCustomPrompt="1"/>
          </p:nvPr>
        </p:nvSpPr>
        <p:spPr>
          <a:xfrm>
            <a:off x="3372971" y="5640372"/>
            <a:ext cx="8024433" cy="422011"/>
          </a:xfrm>
          <a:prstGeom prst="rect">
            <a:avLst/>
          </a:prstGeom>
        </p:spPr>
        <p:txBody>
          <a:bodyPr/>
          <a:lstStyle>
            <a:lvl1pPr marL="0" indent="0" algn="l">
              <a:buNone/>
              <a:defRPr sz="3000">
                <a:solidFill>
                  <a:schemeClr val="tx1"/>
                </a:solidFill>
                <a:latin typeface="Arial" panose="020B0604020202020204" pitchFamily="34" charset="0"/>
                <a:cs typeface="Arial" panose="020B0604020202020204" pitchFamily="34" charset="0"/>
              </a:defRPr>
            </a:lvl1pPr>
          </a:lstStyle>
          <a:p>
            <a:pPr lvl="0"/>
            <a:r>
              <a:rPr lang="en-US"/>
              <a:t>123-456-7890</a:t>
            </a:r>
          </a:p>
        </p:txBody>
      </p:sp>
      <p:sp>
        <p:nvSpPr>
          <p:cNvPr id="28" name="Text Placeholder 32">
            <a:extLst>
              <a:ext uri="{FF2B5EF4-FFF2-40B4-BE49-F238E27FC236}">
                <a16:creationId xmlns:a16="http://schemas.microsoft.com/office/drawing/2014/main" id="{B42D45DF-E57C-4FA9-A010-074EC5E52055}"/>
              </a:ext>
            </a:extLst>
          </p:cNvPr>
          <p:cNvSpPr>
            <a:spLocks noGrp="1"/>
          </p:cNvSpPr>
          <p:nvPr>
            <p:ph type="body" sz="quarter" idx="17" hasCustomPrompt="1"/>
          </p:nvPr>
        </p:nvSpPr>
        <p:spPr>
          <a:xfrm>
            <a:off x="3372971" y="1861863"/>
            <a:ext cx="8024433" cy="594028"/>
          </a:xfrm>
          <a:prstGeom prst="rect">
            <a:avLst/>
          </a:prstGeom>
        </p:spPr>
        <p:txBody>
          <a:bodyPr/>
          <a:lstStyle>
            <a:lvl1pPr marL="0" indent="0" algn="l">
              <a:buNone/>
              <a:defRPr sz="3000">
                <a:solidFill>
                  <a:schemeClr val="tx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9" name="Text Placeholder 32">
            <a:extLst>
              <a:ext uri="{FF2B5EF4-FFF2-40B4-BE49-F238E27FC236}">
                <a16:creationId xmlns:a16="http://schemas.microsoft.com/office/drawing/2014/main" id="{587BA7BE-A305-4184-B23B-BF6DD3822F43}"/>
              </a:ext>
            </a:extLst>
          </p:cNvPr>
          <p:cNvSpPr>
            <a:spLocks noGrp="1"/>
          </p:cNvSpPr>
          <p:nvPr>
            <p:ph type="body" sz="quarter" idx="18" hasCustomPrompt="1"/>
          </p:nvPr>
        </p:nvSpPr>
        <p:spPr>
          <a:xfrm>
            <a:off x="3372971" y="3124728"/>
            <a:ext cx="8024433" cy="594028"/>
          </a:xfrm>
          <a:prstGeom prst="rect">
            <a:avLst/>
          </a:prstGeom>
        </p:spPr>
        <p:txBody>
          <a:bodyPr/>
          <a:lstStyle>
            <a:lvl1pPr marL="0" indent="0" algn="l">
              <a:buNone/>
              <a:defRPr sz="3000">
                <a:solidFill>
                  <a:schemeClr val="tx1"/>
                </a:solidFill>
                <a:latin typeface="Arial" panose="020B0604020202020204" pitchFamily="34" charset="0"/>
                <a:cs typeface="Arial" panose="020B0604020202020204" pitchFamily="34" charset="0"/>
              </a:defRPr>
            </a:lvl1pPr>
          </a:lstStyle>
          <a:p>
            <a:pPr lvl="0"/>
            <a:r>
              <a:rPr lang="en-US"/>
              <a:t>www.SquareMeals.org</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9/12/2023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9/12/2023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78A35428-C430-41AE-BA64-5E17CFAF8B78}"/>
              </a:ext>
            </a:extLst>
          </p:cNvPr>
          <p:cNvSpPr>
            <a:spLocks noGrp="1"/>
          </p:cNvSpPr>
          <p:nvPr userDrawn="1">
            <p:ph type="body" sz="quarter" idx="10" hasCustomPrompt="1"/>
          </p:nvPr>
        </p:nvSpPr>
        <p:spPr>
          <a:xfrm>
            <a:off x="850900" y="4530695"/>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3" name="Text Placeholder 10">
            <a:extLst>
              <a:ext uri="{FF2B5EF4-FFF2-40B4-BE49-F238E27FC236}">
                <a16:creationId xmlns:a16="http://schemas.microsoft.com/office/drawing/2014/main" id="{0F670059-C73D-4F3A-AE2B-194F9D298829}"/>
              </a:ext>
            </a:extLst>
          </p:cNvPr>
          <p:cNvSpPr>
            <a:spLocks noGrp="1"/>
          </p:cNvSpPr>
          <p:nvPr userDrawn="1">
            <p:ph type="body" sz="quarter" idx="14" hasCustomPrompt="1"/>
          </p:nvPr>
        </p:nvSpPr>
        <p:spPr>
          <a:xfrm>
            <a:off x="850900" y="3632200"/>
            <a:ext cx="23218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4" name="Text Placeholder 6">
            <a:extLst>
              <a:ext uri="{FF2B5EF4-FFF2-40B4-BE49-F238E27FC236}">
                <a16:creationId xmlns:a16="http://schemas.microsoft.com/office/drawing/2014/main" id="{93AF1146-AF22-4E5D-B26F-EF2AD41CA024}"/>
              </a:ext>
            </a:extLst>
          </p:cNvPr>
          <p:cNvSpPr>
            <a:spLocks noGrp="1"/>
          </p:cNvSpPr>
          <p:nvPr userDrawn="1">
            <p:ph type="body" sz="quarter" idx="15" hasCustomPrompt="1"/>
          </p:nvPr>
        </p:nvSpPr>
        <p:spPr>
          <a:xfrm>
            <a:off x="3540367" y="4531198"/>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5" name="Text Placeholder 10">
            <a:extLst>
              <a:ext uri="{FF2B5EF4-FFF2-40B4-BE49-F238E27FC236}">
                <a16:creationId xmlns:a16="http://schemas.microsoft.com/office/drawing/2014/main" id="{FB117395-4E00-48D9-9786-BDC0D584E4C7}"/>
              </a:ext>
            </a:extLst>
          </p:cNvPr>
          <p:cNvSpPr>
            <a:spLocks noGrp="1"/>
          </p:cNvSpPr>
          <p:nvPr userDrawn="1">
            <p:ph type="body" sz="quarter" idx="16" hasCustomPrompt="1"/>
          </p:nvPr>
        </p:nvSpPr>
        <p:spPr>
          <a:xfrm>
            <a:off x="3540367" y="3632703"/>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6" name="Text Placeholder 6">
            <a:extLst>
              <a:ext uri="{FF2B5EF4-FFF2-40B4-BE49-F238E27FC236}">
                <a16:creationId xmlns:a16="http://schemas.microsoft.com/office/drawing/2014/main" id="{15733CEA-CA1A-4FD3-A0DA-3C7B15CCF60A}"/>
              </a:ext>
            </a:extLst>
          </p:cNvPr>
          <p:cNvSpPr>
            <a:spLocks noGrp="1"/>
          </p:cNvSpPr>
          <p:nvPr userDrawn="1">
            <p:ph type="body" sz="quarter" idx="17" hasCustomPrompt="1"/>
          </p:nvPr>
        </p:nvSpPr>
        <p:spPr>
          <a:xfrm>
            <a:off x="6211088" y="4531169"/>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7" name="Text Placeholder 10">
            <a:extLst>
              <a:ext uri="{FF2B5EF4-FFF2-40B4-BE49-F238E27FC236}">
                <a16:creationId xmlns:a16="http://schemas.microsoft.com/office/drawing/2014/main" id="{8009FC1C-2A16-4E81-A528-A8173B46DDCD}"/>
              </a:ext>
            </a:extLst>
          </p:cNvPr>
          <p:cNvSpPr>
            <a:spLocks noGrp="1"/>
          </p:cNvSpPr>
          <p:nvPr userDrawn="1">
            <p:ph type="body" sz="quarter" idx="18" hasCustomPrompt="1"/>
          </p:nvPr>
        </p:nvSpPr>
        <p:spPr>
          <a:xfrm>
            <a:off x="6211088" y="3632673"/>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8" name="Text Placeholder 6">
            <a:extLst>
              <a:ext uri="{FF2B5EF4-FFF2-40B4-BE49-F238E27FC236}">
                <a16:creationId xmlns:a16="http://schemas.microsoft.com/office/drawing/2014/main" id="{2A910AE5-39DC-4910-971C-FF5D4ED91906}"/>
              </a:ext>
            </a:extLst>
          </p:cNvPr>
          <p:cNvSpPr>
            <a:spLocks noGrp="1"/>
          </p:cNvSpPr>
          <p:nvPr userDrawn="1">
            <p:ph type="body" sz="quarter" idx="19" hasCustomPrompt="1"/>
          </p:nvPr>
        </p:nvSpPr>
        <p:spPr>
          <a:xfrm>
            <a:off x="8887855" y="4531671"/>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9" name="Text Placeholder 10">
            <a:extLst>
              <a:ext uri="{FF2B5EF4-FFF2-40B4-BE49-F238E27FC236}">
                <a16:creationId xmlns:a16="http://schemas.microsoft.com/office/drawing/2014/main" id="{77D2B14D-02AD-4012-ACD6-82CE351B0A1D}"/>
              </a:ext>
            </a:extLst>
          </p:cNvPr>
          <p:cNvSpPr>
            <a:spLocks noGrp="1"/>
          </p:cNvSpPr>
          <p:nvPr userDrawn="1">
            <p:ph type="body" sz="quarter" idx="20" hasCustomPrompt="1"/>
          </p:nvPr>
        </p:nvSpPr>
        <p:spPr>
          <a:xfrm>
            <a:off x="8887855" y="3633176"/>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50" name="Text Placeholder 8">
            <a:extLst>
              <a:ext uri="{FF2B5EF4-FFF2-40B4-BE49-F238E27FC236}">
                <a16:creationId xmlns:a16="http://schemas.microsoft.com/office/drawing/2014/main" id="{FDCA8E6D-FA9D-4B5E-888C-8CB2898E5362}"/>
              </a:ext>
            </a:extLst>
          </p:cNvPr>
          <p:cNvSpPr>
            <a:spLocks noGrp="1"/>
          </p:cNvSpPr>
          <p:nvPr userDrawn="1">
            <p:ph type="body" sz="quarter" idx="11" hasCustomPrompt="1"/>
          </p:nvPr>
        </p:nvSpPr>
        <p:spPr>
          <a:xfrm>
            <a:off x="0" y="285333"/>
            <a:ext cx="12192000" cy="665440"/>
          </a:xfrm>
          <a:prstGeom prst="rect">
            <a:avLst/>
          </a:prstGeom>
        </p:spPr>
        <p:txBody>
          <a:bodyPr/>
          <a:lstStyle>
            <a:lvl1pPr marL="0" indent="0" algn="ctr">
              <a:buNone/>
              <a:defRPr>
                <a:solidFill>
                  <a:srgbClr val="167263"/>
                </a:solidFill>
                <a:latin typeface="Arial" panose="020B0604020202020204" pitchFamily="34" charset="0"/>
                <a:cs typeface="Arial" panose="020B0604020202020204" pitchFamily="34" charset="0"/>
              </a:defRPr>
            </a:lvl1pPr>
          </a:lstStyle>
          <a:p>
            <a:pPr lvl="0"/>
            <a:r>
              <a:rPr lang="en-US"/>
              <a:t>TITLE GOES HERE </a:t>
            </a:r>
          </a:p>
        </p:txBody>
      </p:sp>
      <p:sp>
        <p:nvSpPr>
          <p:cNvPr id="51" name="Text Placeholder 8">
            <a:extLst>
              <a:ext uri="{FF2B5EF4-FFF2-40B4-BE49-F238E27FC236}">
                <a16:creationId xmlns:a16="http://schemas.microsoft.com/office/drawing/2014/main" id="{03FD2EC1-55D6-476D-9F71-65797E5788EF}"/>
              </a:ext>
            </a:extLst>
          </p:cNvPr>
          <p:cNvSpPr>
            <a:spLocks noGrp="1"/>
          </p:cNvSpPr>
          <p:nvPr userDrawn="1">
            <p:ph type="body" sz="quarter" idx="12" hasCustomPrompt="1"/>
          </p:nvPr>
        </p:nvSpPr>
        <p:spPr>
          <a:xfrm>
            <a:off x="2" y="986643"/>
            <a:ext cx="12191999" cy="511957"/>
          </a:xfrm>
          <a:prstGeom prst="rect">
            <a:avLst/>
          </a:prstGeom>
        </p:spPr>
        <p:txBody>
          <a:bodyPr/>
          <a:lstStyle>
            <a:lvl1pPr marL="0" indent="0" algn="ctr">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 name="Slide Number Placeholder 1">
            <a:extLst>
              <a:ext uri="{FF2B5EF4-FFF2-40B4-BE49-F238E27FC236}">
                <a16:creationId xmlns:a16="http://schemas.microsoft.com/office/drawing/2014/main" id="{638CB85A-11ED-4831-B634-58B24ECC3647}"/>
              </a:ext>
            </a:extLst>
          </p:cNvPr>
          <p:cNvSpPr>
            <a:spLocks noGrp="1"/>
          </p:cNvSpPr>
          <p:nvPr>
            <p:ph type="sldNum" sz="quarter" idx="21"/>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451701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75B39D-492D-4C82-AC63-9A5322B1A353}"/>
              </a:ext>
            </a:extLst>
          </p:cNvPr>
          <p:cNvSpPr>
            <a:spLocks noGrp="1"/>
          </p:cNvSpPr>
          <p:nvPr>
            <p:ph type="body" sz="quarter" idx="10" hasCustomPrompt="1"/>
          </p:nvPr>
        </p:nvSpPr>
        <p:spPr>
          <a:xfrm>
            <a:off x="711200" y="1803400"/>
            <a:ext cx="11176000" cy="355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great for body copy</a:t>
            </a:r>
          </a:p>
          <a:p>
            <a:pPr lvl="0"/>
            <a:endParaRPr lang="en-US"/>
          </a:p>
        </p:txBody>
      </p:sp>
      <p:sp>
        <p:nvSpPr>
          <p:cNvPr id="12" name="Text Placeholder 8">
            <a:extLst>
              <a:ext uri="{FF2B5EF4-FFF2-40B4-BE49-F238E27FC236}">
                <a16:creationId xmlns:a16="http://schemas.microsoft.com/office/drawing/2014/main" id="{DBDE32CA-12B6-4E72-A4FD-31688A5F2821}"/>
              </a:ext>
            </a:extLst>
          </p:cNvPr>
          <p:cNvSpPr>
            <a:spLocks noGrp="1"/>
          </p:cNvSpPr>
          <p:nvPr>
            <p:ph type="body" sz="quarter" idx="11" hasCustomPrompt="1"/>
          </p:nvPr>
        </p:nvSpPr>
        <p:spPr>
          <a:xfrm>
            <a:off x="720217" y="426760"/>
            <a:ext cx="11176000"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13" name="Text Placeholder 8">
            <a:extLst>
              <a:ext uri="{FF2B5EF4-FFF2-40B4-BE49-F238E27FC236}">
                <a16:creationId xmlns:a16="http://schemas.microsoft.com/office/drawing/2014/main" id="{D2093A64-A0FC-4339-80D6-6966844300D7}"/>
              </a:ext>
            </a:extLst>
          </p:cNvPr>
          <p:cNvSpPr>
            <a:spLocks noGrp="1"/>
          </p:cNvSpPr>
          <p:nvPr>
            <p:ph type="body" sz="quarter" idx="12" hasCustomPrompt="1"/>
          </p:nvPr>
        </p:nvSpPr>
        <p:spPr>
          <a:xfrm>
            <a:off x="720217" y="1092200"/>
            <a:ext cx="11176000"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 name="Slide Number Placeholder 1">
            <a:extLst>
              <a:ext uri="{FF2B5EF4-FFF2-40B4-BE49-F238E27FC236}">
                <a16:creationId xmlns:a16="http://schemas.microsoft.com/office/drawing/2014/main" id="{6619FDDA-503F-478F-B2AD-349B8A0F7A7F}"/>
              </a:ext>
            </a:extLst>
          </p:cNvPr>
          <p:cNvSpPr>
            <a:spLocks noGrp="1"/>
          </p:cNvSpPr>
          <p:nvPr>
            <p:ph type="sldNum" sz="quarter" idx="13"/>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3443142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895013" y="2629171"/>
            <a:ext cx="10992187" cy="12192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867093" y="426760"/>
            <a:ext cx="10992187"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895013" y="1076187"/>
            <a:ext cx="10964267"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895013" y="21128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895013" y="4369341"/>
            <a:ext cx="10992187" cy="101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895013" y="38400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245952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822537" y="784329"/>
            <a:ext cx="5610658" cy="575497"/>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822536" y="1407767"/>
            <a:ext cx="5610658" cy="1438685"/>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1258226" y="3048352"/>
            <a:ext cx="5174968" cy="2422278"/>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587846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0F9F-0CB6-6E96-29C8-4683FC6C10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E5E199-474C-D6E8-4BBA-1AA6904E88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893735-6F7F-E215-4DA6-710CC43C2C34}"/>
              </a:ext>
            </a:extLst>
          </p:cNvPr>
          <p:cNvSpPr>
            <a:spLocks noGrp="1"/>
          </p:cNvSpPr>
          <p:nvPr>
            <p:ph type="dt" sz="half" idx="10"/>
          </p:nvPr>
        </p:nvSpPr>
        <p:spPr/>
        <p:txBody>
          <a:bodyPr/>
          <a:lstStyle/>
          <a:p>
            <a:fld id="{00E01F07-09BE-42D3-B9E3-86071E8C34EC}" type="datetimeFigureOut">
              <a:rPr lang="en-US" smtClean="0"/>
              <a:t>9/12/2023</a:t>
            </a:fld>
            <a:endParaRPr lang="en-US"/>
          </a:p>
        </p:txBody>
      </p:sp>
      <p:sp>
        <p:nvSpPr>
          <p:cNvPr id="5" name="Footer Placeholder 4">
            <a:extLst>
              <a:ext uri="{FF2B5EF4-FFF2-40B4-BE49-F238E27FC236}">
                <a16:creationId xmlns:a16="http://schemas.microsoft.com/office/drawing/2014/main" id="{D4F0B769-A132-0B7E-867A-8FC2C75B9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830DB-2084-BDAE-CE2B-9A3ADA2354A0}"/>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3830743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58B7-7387-654C-63DF-CFEF9DC59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C0843-899E-00FB-D17F-1AC2534BA1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E9FAE-0912-9FD3-0366-D1A3178FD0F8}"/>
              </a:ext>
            </a:extLst>
          </p:cNvPr>
          <p:cNvSpPr>
            <a:spLocks noGrp="1"/>
          </p:cNvSpPr>
          <p:nvPr>
            <p:ph type="dt" sz="half" idx="10"/>
          </p:nvPr>
        </p:nvSpPr>
        <p:spPr/>
        <p:txBody>
          <a:bodyPr/>
          <a:lstStyle/>
          <a:p>
            <a:fld id="{00E01F07-09BE-42D3-B9E3-86071E8C34EC}" type="datetimeFigureOut">
              <a:rPr lang="en-US" smtClean="0"/>
              <a:t>9/12/2023</a:t>
            </a:fld>
            <a:endParaRPr lang="en-US"/>
          </a:p>
        </p:txBody>
      </p:sp>
      <p:sp>
        <p:nvSpPr>
          <p:cNvPr id="5" name="Footer Placeholder 4">
            <a:extLst>
              <a:ext uri="{FF2B5EF4-FFF2-40B4-BE49-F238E27FC236}">
                <a16:creationId xmlns:a16="http://schemas.microsoft.com/office/drawing/2014/main" id="{116D191C-CD4A-5857-50D2-ECCF35F01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5DBAB-872A-0ACD-61E7-A81BC3A29EC1}"/>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48778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C162-0BCE-DB07-5617-F34F51E493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CC4051-E15E-ED9F-15C6-2CD3923534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B96815-62CD-9297-5EBA-87D845296C63}"/>
              </a:ext>
            </a:extLst>
          </p:cNvPr>
          <p:cNvSpPr>
            <a:spLocks noGrp="1"/>
          </p:cNvSpPr>
          <p:nvPr>
            <p:ph type="dt" sz="half" idx="10"/>
          </p:nvPr>
        </p:nvSpPr>
        <p:spPr/>
        <p:txBody>
          <a:bodyPr/>
          <a:lstStyle/>
          <a:p>
            <a:fld id="{00E01F07-09BE-42D3-B9E3-86071E8C34EC}" type="datetimeFigureOut">
              <a:rPr lang="en-US" smtClean="0"/>
              <a:t>9/12/2023</a:t>
            </a:fld>
            <a:endParaRPr lang="en-US"/>
          </a:p>
        </p:txBody>
      </p:sp>
      <p:sp>
        <p:nvSpPr>
          <p:cNvPr id="5" name="Footer Placeholder 4">
            <a:extLst>
              <a:ext uri="{FF2B5EF4-FFF2-40B4-BE49-F238E27FC236}">
                <a16:creationId xmlns:a16="http://schemas.microsoft.com/office/drawing/2014/main" id="{D083BED9-C1FF-0690-E4F3-D9707BABA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10754-2C3C-F594-9715-F57DAE1F2EFC}"/>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3962675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AFE5-312F-28CA-1970-00D9A8855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2305B-2FF5-FC3D-7695-D3473F9F3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5850E-6816-7CD8-788C-A47A52297C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F46F1C-6755-1A56-68D4-6A546163EA02}"/>
              </a:ext>
            </a:extLst>
          </p:cNvPr>
          <p:cNvSpPr>
            <a:spLocks noGrp="1"/>
          </p:cNvSpPr>
          <p:nvPr>
            <p:ph type="dt" sz="half" idx="10"/>
          </p:nvPr>
        </p:nvSpPr>
        <p:spPr/>
        <p:txBody>
          <a:bodyPr/>
          <a:lstStyle/>
          <a:p>
            <a:fld id="{00E01F07-09BE-42D3-B9E3-86071E8C34EC}" type="datetimeFigureOut">
              <a:rPr lang="en-US" smtClean="0"/>
              <a:t>9/12/2023</a:t>
            </a:fld>
            <a:endParaRPr lang="en-US"/>
          </a:p>
        </p:txBody>
      </p:sp>
      <p:sp>
        <p:nvSpPr>
          <p:cNvPr id="6" name="Footer Placeholder 5">
            <a:extLst>
              <a:ext uri="{FF2B5EF4-FFF2-40B4-BE49-F238E27FC236}">
                <a16:creationId xmlns:a16="http://schemas.microsoft.com/office/drawing/2014/main" id="{01B9FFFD-3D83-713B-5908-5F5D99C61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C3579-6916-015B-13F8-A478024188EA}"/>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3251394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8823-0B99-DA9D-0D78-0D1CBD1F72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D1575D-A26E-CE77-462A-1C69E84A91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A0CFC3-BB72-8266-82E4-832F6DBB72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B30D3-B64A-7081-583C-7C7BAD6A8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1A0661-C827-3171-9BC5-A4D056C988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EB4ED-E6C4-A47A-F444-B34D385614CA}"/>
              </a:ext>
            </a:extLst>
          </p:cNvPr>
          <p:cNvSpPr>
            <a:spLocks noGrp="1"/>
          </p:cNvSpPr>
          <p:nvPr>
            <p:ph type="dt" sz="half" idx="10"/>
          </p:nvPr>
        </p:nvSpPr>
        <p:spPr/>
        <p:txBody>
          <a:bodyPr/>
          <a:lstStyle/>
          <a:p>
            <a:fld id="{00E01F07-09BE-42D3-B9E3-86071E8C34EC}" type="datetimeFigureOut">
              <a:rPr lang="en-US" smtClean="0"/>
              <a:t>9/12/2023</a:t>
            </a:fld>
            <a:endParaRPr lang="en-US"/>
          </a:p>
        </p:txBody>
      </p:sp>
      <p:sp>
        <p:nvSpPr>
          <p:cNvPr id="8" name="Footer Placeholder 7">
            <a:extLst>
              <a:ext uri="{FF2B5EF4-FFF2-40B4-BE49-F238E27FC236}">
                <a16:creationId xmlns:a16="http://schemas.microsoft.com/office/drawing/2014/main" id="{44FDB884-FF48-C351-F4EE-4D1E848633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4EC845-B1EB-0A3A-127F-13C1A2A37943}"/>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178145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BA8A-C8F8-AC31-37EC-76CEB704A3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AB2C1F-C618-873F-CFE7-FA3B42110A31}"/>
              </a:ext>
            </a:extLst>
          </p:cNvPr>
          <p:cNvSpPr>
            <a:spLocks noGrp="1"/>
          </p:cNvSpPr>
          <p:nvPr>
            <p:ph type="dt" sz="half" idx="10"/>
          </p:nvPr>
        </p:nvSpPr>
        <p:spPr/>
        <p:txBody>
          <a:bodyPr/>
          <a:lstStyle/>
          <a:p>
            <a:fld id="{00E01F07-09BE-42D3-B9E3-86071E8C34EC}" type="datetimeFigureOut">
              <a:rPr lang="en-US" smtClean="0"/>
              <a:t>9/12/2023</a:t>
            </a:fld>
            <a:endParaRPr lang="en-US"/>
          </a:p>
        </p:txBody>
      </p:sp>
      <p:sp>
        <p:nvSpPr>
          <p:cNvPr id="4" name="Footer Placeholder 3">
            <a:extLst>
              <a:ext uri="{FF2B5EF4-FFF2-40B4-BE49-F238E27FC236}">
                <a16:creationId xmlns:a16="http://schemas.microsoft.com/office/drawing/2014/main" id="{BC060504-1E40-431D-5270-C4A44F3CA7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D0D838-EF37-A5E4-55FC-142557C1C3D9}"/>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4646098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43D045-D20F-4BA0-BDCD-FDF128D9D87F}"/>
              </a:ext>
            </a:extLst>
          </p:cNvPr>
          <p:cNvSpPr>
            <a:spLocks noGrp="1"/>
          </p:cNvSpPr>
          <p:nvPr>
            <p:ph type="dt" sz="half" idx="10"/>
          </p:nvPr>
        </p:nvSpPr>
        <p:spPr/>
        <p:txBody>
          <a:bodyPr/>
          <a:lstStyle/>
          <a:p>
            <a:fld id="{00E01F07-09BE-42D3-B9E3-86071E8C34EC}" type="datetimeFigureOut">
              <a:rPr lang="en-US" smtClean="0"/>
              <a:t>9/12/2023</a:t>
            </a:fld>
            <a:endParaRPr lang="en-US"/>
          </a:p>
        </p:txBody>
      </p:sp>
      <p:sp>
        <p:nvSpPr>
          <p:cNvPr id="3" name="Footer Placeholder 2">
            <a:extLst>
              <a:ext uri="{FF2B5EF4-FFF2-40B4-BE49-F238E27FC236}">
                <a16:creationId xmlns:a16="http://schemas.microsoft.com/office/drawing/2014/main" id="{F2923915-D9F5-66D8-E7EE-9430976220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6EB9BB-9A07-4701-1C35-C3E8357D855D}"/>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25044273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A863-8D73-8FB5-3F7E-426112649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7A15B1-9C5E-3610-8D83-5F46C59951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265EFE-0E73-FDEB-A9BF-0EDE91BFD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B4E1F-13DD-7B2D-9A0A-0F598B5BFC21}"/>
              </a:ext>
            </a:extLst>
          </p:cNvPr>
          <p:cNvSpPr>
            <a:spLocks noGrp="1"/>
          </p:cNvSpPr>
          <p:nvPr>
            <p:ph type="dt" sz="half" idx="10"/>
          </p:nvPr>
        </p:nvSpPr>
        <p:spPr/>
        <p:txBody>
          <a:bodyPr/>
          <a:lstStyle/>
          <a:p>
            <a:fld id="{00E01F07-09BE-42D3-B9E3-86071E8C34EC}" type="datetimeFigureOut">
              <a:rPr lang="en-US" smtClean="0"/>
              <a:t>9/12/2023</a:t>
            </a:fld>
            <a:endParaRPr lang="en-US"/>
          </a:p>
        </p:txBody>
      </p:sp>
      <p:sp>
        <p:nvSpPr>
          <p:cNvPr id="6" name="Footer Placeholder 5">
            <a:extLst>
              <a:ext uri="{FF2B5EF4-FFF2-40B4-BE49-F238E27FC236}">
                <a16:creationId xmlns:a16="http://schemas.microsoft.com/office/drawing/2014/main" id="{562BFD20-5BE1-CDB9-B8CD-652BC878F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CEDCA-FB51-9438-6E6A-98CEC3AA9CB2}"/>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7487909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F68B-EAAB-CE04-857A-4E0781D07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F71C1-BF17-2CFD-9231-EB61A3FF7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047AA0-E391-C1D3-18EE-1FA34846C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382A06-C3EA-06A8-2D69-55172F09D75C}"/>
              </a:ext>
            </a:extLst>
          </p:cNvPr>
          <p:cNvSpPr>
            <a:spLocks noGrp="1"/>
          </p:cNvSpPr>
          <p:nvPr>
            <p:ph type="dt" sz="half" idx="10"/>
          </p:nvPr>
        </p:nvSpPr>
        <p:spPr/>
        <p:txBody>
          <a:bodyPr/>
          <a:lstStyle/>
          <a:p>
            <a:fld id="{00E01F07-09BE-42D3-B9E3-86071E8C34EC}" type="datetimeFigureOut">
              <a:rPr lang="en-US" smtClean="0"/>
              <a:t>9/12/2023</a:t>
            </a:fld>
            <a:endParaRPr lang="en-US"/>
          </a:p>
        </p:txBody>
      </p:sp>
      <p:sp>
        <p:nvSpPr>
          <p:cNvPr id="6" name="Footer Placeholder 5">
            <a:extLst>
              <a:ext uri="{FF2B5EF4-FFF2-40B4-BE49-F238E27FC236}">
                <a16:creationId xmlns:a16="http://schemas.microsoft.com/office/drawing/2014/main" id="{FD9F7F10-E111-AFF1-9998-BB0968E5B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66FA57-796F-730D-73D2-CDAB1BCE0895}"/>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1794384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F349-1ED1-DF02-378B-348EADEBA2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F3FE92-EB78-98EB-39AE-D0A9674AA7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F062F-AE9C-9614-36A0-43CE992E93AF}"/>
              </a:ext>
            </a:extLst>
          </p:cNvPr>
          <p:cNvSpPr>
            <a:spLocks noGrp="1"/>
          </p:cNvSpPr>
          <p:nvPr>
            <p:ph type="dt" sz="half" idx="10"/>
          </p:nvPr>
        </p:nvSpPr>
        <p:spPr/>
        <p:txBody>
          <a:bodyPr/>
          <a:lstStyle/>
          <a:p>
            <a:fld id="{00E01F07-09BE-42D3-B9E3-86071E8C34EC}" type="datetimeFigureOut">
              <a:rPr lang="en-US" smtClean="0"/>
              <a:t>9/12/2023</a:t>
            </a:fld>
            <a:endParaRPr lang="en-US"/>
          </a:p>
        </p:txBody>
      </p:sp>
      <p:sp>
        <p:nvSpPr>
          <p:cNvPr id="5" name="Footer Placeholder 4">
            <a:extLst>
              <a:ext uri="{FF2B5EF4-FFF2-40B4-BE49-F238E27FC236}">
                <a16:creationId xmlns:a16="http://schemas.microsoft.com/office/drawing/2014/main" id="{27AD270E-9DA1-D13B-4F18-ED68EE5EB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09BD4-5DDF-DE8F-829F-AA790091798F}"/>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42392966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6D9CE7-9126-0C4A-B55E-1DD3B30591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912D96-64C4-9168-243B-56AC31F603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2389F-DECA-016E-E0D0-F036C58B4146}"/>
              </a:ext>
            </a:extLst>
          </p:cNvPr>
          <p:cNvSpPr>
            <a:spLocks noGrp="1"/>
          </p:cNvSpPr>
          <p:nvPr>
            <p:ph type="dt" sz="half" idx="10"/>
          </p:nvPr>
        </p:nvSpPr>
        <p:spPr/>
        <p:txBody>
          <a:bodyPr/>
          <a:lstStyle/>
          <a:p>
            <a:fld id="{00E01F07-09BE-42D3-B9E3-86071E8C34EC}" type="datetimeFigureOut">
              <a:rPr lang="en-US" smtClean="0"/>
              <a:t>9/12/2023</a:t>
            </a:fld>
            <a:endParaRPr lang="en-US"/>
          </a:p>
        </p:txBody>
      </p:sp>
      <p:sp>
        <p:nvSpPr>
          <p:cNvPr id="5" name="Footer Placeholder 4">
            <a:extLst>
              <a:ext uri="{FF2B5EF4-FFF2-40B4-BE49-F238E27FC236}">
                <a16:creationId xmlns:a16="http://schemas.microsoft.com/office/drawing/2014/main" id="{6777DB5A-D909-B511-61AD-1FCF9168C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D12DD-7537-CF80-14BB-F5DAB0A3CBA3}"/>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9834273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2751430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3DEDA9-933F-4157-8C63-2657F947090B}"/>
              </a:ext>
            </a:extLst>
          </p:cNvPr>
          <p:cNvSpPr>
            <a:spLocks noGrp="1"/>
          </p:cNvSpPr>
          <p:nvPr>
            <p:ph type="sldNum" sz="quarter" idx="16"/>
          </p:nvPr>
        </p:nvSpPr>
        <p:spPr/>
        <p:txBody>
          <a:bodyPr/>
          <a:lstStyle/>
          <a:p>
            <a:fld id="{4179449E-6FBB-2343-B3AE-D1EFA46A6E77}" type="slidenum">
              <a:rPr lang="en-US" smtClean="0"/>
              <a:pPr/>
              <a:t>‹#›</a:t>
            </a:fld>
            <a:endParaRPr lang="en-US"/>
          </a:p>
        </p:txBody>
      </p:sp>
      <p:sp>
        <p:nvSpPr>
          <p:cNvPr id="7" name="Text Placeholder 2">
            <a:extLst>
              <a:ext uri="{FF2B5EF4-FFF2-40B4-BE49-F238E27FC236}">
                <a16:creationId xmlns:a16="http://schemas.microsoft.com/office/drawing/2014/main" id="{B500B192-ABA7-4DC5-8FE8-1EAE48361D53}"/>
              </a:ext>
            </a:extLst>
          </p:cNvPr>
          <p:cNvSpPr>
            <a:spLocks noGrp="1"/>
          </p:cNvSpPr>
          <p:nvPr>
            <p:ph type="body" sz="quarter" idx="10" hasCustomPrompt="1"/>
          </p:nvPr>
        </p:nvSpPr>
        <p:spPr>
          <a:xfrm>
            <a:off x="6855942" y="960640"/>
            <a:ext cx="4484320" cy="1253642"/>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8" name="Text Placeholder 30">
            <a:extLst>
              <a:ext uri="{FF2B5EF4-FFF2-40B4-BE49-F238E27FC236}">
                <a16:creationId xmlns:a16="http://schemas.microsoft.com/office/drawing/2014/main" id="{857272D2-F8D9-49A4-9BCC-A317C8060858}"/>
              </a:ext>
            </a:extLst>
          </p:cNvPr>
          <p:cNvSpPr>
            <a:spLocks noGrp="1"/>
          </p:cNvSpPr>
          <p:nvPr>
            <p:ph type="body" sz="quarter" idx="17" hasCustomPrompt="1"/>
          </p:nvPr>
        </p:nvSpPr>
        <p:spPr>
          <a:xfrm>
            <a:off x="6855942" y="2492188"/>
            <a:ext cx="4484320" cy="141642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2E5471CD-51CF-4310-B493-E80F92C6A919}"/>
              </a:ext>
            </a:extLst>
          </p:cNvPr>
          <p:cNvSpPr>
            <a:spLocks noGrp="1"/>
          </p:cNvSpPr>
          <p:nvPr>
            <p:ph type="body" sz="quarter" idx="18" hasCustomPrompt="1"/>
          </p:nvPr>
        </p:nvSpPr>
        <p:spPr>
          <a:xfrm>
            <a:off x="6855942" y="4043082"/>
            <a:ext cx="4484320" cy="1416424"/>
          </a:xfrm>
          <a:prstGeom prst="rect">
            <a:avLst/>
          </a:prstGeom>
        </p:spPr>
        <p:txBody>
          <a:bodyPr/>
          <a:lstStyle>
            <a:lvl1pPr marL="285750" indent="-285750" algn="l">
              <a:buFont typeface="Arial" panose="020B0604020202020204" pitchFamily="34" charset="0"/>
              <a:buChar char="•"/>
              <a:defRPr sz="18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Tree>
    <p:extLst>
      <p:ext uri="{BB962C8B-B14F-4D97-AF65-F5344CB8AC3E}">
        <p14:creationId xmlns:p14="http://schemas.microsoft.com/office/powerpoint/2010/main" val="1752871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4305" r:id="rId1"/>
    <p:sldLayoutId id="2147483702" r:id="rId2"/>
    <p:sldLayoutId id="2147484306" r:id="rId3"/>
    <p:sldLayoutId id="2147484307" r:id="rId4"/>
    <p:sldLayoutId id="2147484308" r:id="rId5"/>
    <p:sldLayoutId id="2147483708" r:id="rId6"/>
    <p:sldLayoutId id="2147483668" r:id="rId7"/>
    <p:sldLayoutId id="2147483661" r:id="rId8"/>
    <p:sldLayoutId id="2147484309" r:id="rId9"/>
    <p:sldLayoutId id="2147483675" r:id="rId10"/>
    <p:sldLayoutId id="2147483748" r:id="rId11"/>
    <p:sldLayoutId id="2147483707" r:id="rId12"/>
    <p:sldLayoutId id="2147484310" r:id="rId13"/>
    <p:sldLayoutId id="2147483749" r:id="rId14"/>
    <p:sldLayoutId id="2147484313"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565AEF7-FEBA-4A27-B17E-24A4DD36F307}"/>
              </a:ext>
            </a:extLst>
          </p:cNvPr>
          <p:cNvSpPr>
            <a:spLocks noGrp="1"/>
          </p:cNvSpPr>
          <p:nvPr>
            <p:ph type="sldNum" sz="quarter" idx="4"/>
          </p:nvPr>
        </p:nvSpPr>
        <p:spPr bwMode="gray">
          <a:xfrm>
            <a:off x="11397405" y="0"/>
            <a:ext cx="449558" cy="493058"/>
          </a:xfrm>
          <a:prstGeom prst="rect">
            <a:avLst/>
          </a:prstGeom>
          <a:solidFill>
            <a:srgbClr val="66B948"/>
          </a:solidFill>
        </p:spPr>
        <p:txBody>
          <a:bodyPr vert="horz" lIns="91440" tIns="45720" rIns="91440" bIns="45720" rtlCol="0" anchor="b"/>
          <a:lstStyle>
            <a:lvl1pPr algn="ctr">
              <a:defRPr sz="15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19131390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43" r:id="rId3"/>
    <p:sldLayoutId id="2147483719" r:id="rId4"/>
    <p:sldLayoutId id="2147483747" r:id="rId5"/>
    <p:sldLayoutId id="2147483746" r:id="rId6"/>
    <p:sldLayoutId id="2147483742" r:id="rId7"/>
    <p:sldLayoutId id="2147483740" r:id="rId8"/>
    <p:sldLayoutId id="2147483745" r:id="rId9"/>
    <p:sldLayoutId id="2147483744" r:id="rId10"/>
    <p:sldLayoutId id="2147483741" r:id="rId11"/>
    <p:sldLayoutId id="2147483716" r:id="rId12"/>
    <p:sldLayoutId id="2147483717" r:id="rId13"/>
  </p:sldLayoutIdLst>
  <p:hf hdr="0" ftr="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rgbClr val="FFEBD1"/>
            </a:gs>
            <a:gs pos="0">
              <a:srgbClr val="FFF5E7"/>
            </a:gs>
            <a:gs pos="89000">
              <a:srgbClr val="FFEBD1"/>
            </a:gs>
          </a:gsLst>
          <a:lin ang="5400000" scaled="1"/>
          <a:tileRect/>
        </a:gradFill>
        <a:effectLst/>
      </p:bgPr>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2" r:id="rId6"/>
    <p:sldLayoutId id="2147484291" r:id="rId7"/>
    <p:sldLayoutId id="2147484299" r:id="rId8"/>
    <p:sldLayoutId id="2147484300" r:id="rId9"/>
    <p:sldLayoutId id="2147484301" r:id="rId10"/>
    <p:sldLayoutId id="2147484302" r:id="rId11"/>
    <p:sldLayoutId id="2147484303" r:id="rId12"/>
    <p:sldLayoutId id="2147484286" r:id="rId13"/>
    <p:sldLayoutId id="2147484287" r:id="rId14"/>
    <p:sldLayoutId id="2147484288" r:id="rId15"/>
    <p:sldLayoutId id="2147484293" r:id="rId1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35BDD9-2F87-2442-D7F3-32E39E75E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8B519-D9C9-FC2B-41A1-363FCC8C3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50CD4-EA1A-F685-39EE-F6DE00256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01F07-09BE-42D3-B9E3-86071E8C34EC}" type="datetimeFigureOut">
              <a:rPr lang="en-US" smtClean="0"/>
              <a:t>9/12/2023</a:t>
            </a:fld>
            <a:endParaRPr lang="en-US"/>
          </a:p>
        </p:txBody>
      </p:sp>
      <p:sp>
        <p:nvSpPr>
          <p:cNvPr id="5" name="Footer Placeholder 4">
            <a:extLst>
              <a:ext uri="{FF2B5EF4-FFF2-40B4-BE49-F238E27FC236}">
                <a16:creationId xmlns:a16="http://schemas.microsoft.com/office/drawing/2014/main" id="{BAC9EFD5-B865-2757-3DEF-F3A2FB304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5847BD-B81F-C695-63F9-56388FA9B8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281E-EA56-49F6-9B7A-48CE687A6AF5}" type="slidenum">
              <a:rPr lang="en-US" smtClean="0"/>
              <a:t>‹#›</a:t>
            </a:fld>
            <a:endParaRPr lang="en-US"/>
          </a:p>
        </p:txBody>
      </p:sp>
    </p:spTree>
    <p:extLst>
      <p:ext uri="{BB962C8B-B14F-4D97-AF65-F5344CB8AC3E}">
        <p14:creationId xmlns:p14="http://schemas.microsoft.com/office/powerpoint/2010/main" val="3825758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bit.ly/3pE5Tce"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bit.ly/3NzHCM2" TargetMode="External"/><Relationship Id="rId2" Type="http://schemas.openxmlformats.org/officeDocument/2006/relationships/notesSlide" Target="../notesSlides/notesSlide43.xml"/><Relationship Id="rId1" Type="http://schemas.openxmlformats.org/officeDocument/2006/relationships/slideLayout" Target="../slideLayouts/slideLayout56.xml"/><Relationship Id="rId5" Type="http://schemas.openxmlformats.org/officeDocument/2006/relationships/image" Target="../media/image33.jpe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video" Target="https://www.youtube.com/embed/tWcaWMkvdDI?feature=oembed" TargetMode="External"/><Relationship Id="rId5" Type="http://schemas.openxmlformats.org/officeDocument/2006/relationships/image" Target="../media/image36.jpe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bscmntrn.wbscm.usda.gov/"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13679"/>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p:txBody>
          <a:bodyPr/>
          <a:lstStyle/>
          <a:p>
            <a:r>
              <a:rPr lang="en-US"/>
              <a:t>Food Distribution Program</a:t>
            </a:r>
          </a:p>
        </p:txBody>
      </p:sp>
      <p:sp>
        <p:nvSpPr>
          <p:cNvPr id="14" name="Text Placeholder 13">
            <a:extLst>
              <a:ext uri="{FF2B5EF4-FFF2-40B4-BE49-F238E27FC236}">
                <a16:creationId xmlns:a16="http://schemas.microsoft.com/office/drawing/2014/main" id="{B67564C1-1181-469C-A8B6-A641FF2662CD}"/>
              </a:ext>
            </a:extLst>
          </p:cNvPr>
          <p:cNvSpPr>
            <a:spLocks noGrp="1"/>
          </p:cNvSpPr>
          <p:nvPr>
            <p:ph type="body" sz="quarter" idx="11"/>
          </p:nvPr>
        </p:nvSpPr>
        <p:spPr>
          <a:xfrm>
            <a:off x="1447634" y="3246199"/>
            <a:ext cx="5515260" cy="1055699"/>
          </a:xfrm>
        </p:spPr>
        <p:txBody>
          <a:bodyPr lIns="91440" tIns="45720" rIns="91440" bIns="45720" anchor="t">
            <a:noAutofit/>
          </a:bodyPr>
          <a:lstStyle/>
          <a:p>
            <a:r>
              <a:rPr lang="en-US">
                <a:latin typeface="Arial"/>
                <a:cs typeface="Arial"/>
              </a:rPr>
              <a:t>Getting Started in WBSCM Part II: Training Portal</a:t>
            </a:r>
            <a:endParaRPr lang="en-US"/>
          </a:p>
        </p:txBody>
      </p:sp>
      <p:sp>
        <p:nvSpPr>
          <p:cNvPr id="15" name="Text Placeholder 14">
            <a:extLst>
              <a:ext uri="{FF2B5EF4-FFF2-40B4-BE49-F238E27FC236}">
                <a16:creationId xmlns:a16="http://schemas.microsoft.com/office/drawing/2014/main" id="{A5EA8B51-C606-454D-912B-3581EC6BFCF1}"/>
              </a:ext>
            </a:extLst>
          </p:cNvPr>
          <p:cNvSpPr>
            <a:spLocks noGrp="1"/>
          </p:cNvSpPr>
          <p:nvPr>
            <p:ph type="body" sz="quarter" idx="12"/>
          </p:nvPr>
        </p:nvSpPr>
        <p:spPr>
          <a:xfrm>
            <a:off x="2363336" y="4371819"/>
            <a:ext cx="3727796" cy="618863"/>
          </a:xfrm>
        </p:spPr>
        <p:txBody>
          <a:bodyPr lIns="91440" tIns="45720" rIns="91440" bIns="45720" anchor="t">
            <a:noAutofit/>
          </a:bodyPr>
          <a:lstStyle/>
          <a:p>
            <a:r>
              <a:rPr lang="en-US">
                <a:latin typeface="Arial"/>
                <a:cs typeface="Arial"/>
              </a:rPr>
              <a:t>Texas Department of Agriculture</a:t>
            </a:r>
            <a:endParaRPr lang="en-US"/>
          </a:p>
          <a:p>
            <a:r>
              <a:rPr lang="en-US">
                <a:latin typeface="Arial"/>
                <a:cs typeface="Arial"/>
              </a:rPr>
              <a:t>USDA Division</a:t>
            </a:r>
            <a:endParaRPr lang="en-US"/>
          </a:p>
        </p:txBody>
      </p:sp>
      <p:sp>
        <p:nvSpPr>
          <p:cNvPr id="19" name="Slide Number Placeholder 18">
            <a:extLst>
              <a:ext uri="{FF2B5EF4-FFF2-40B4-BE49-F238E27FC236}">
                <a16:creationId xmlns:a16="http://schemas.microsoft.com/office/drawing/2014/main" id="{A9083D96-2D73-4899-B071-3FB2ADA69CF0}"/>
              </a:ext>
            </a:extLst>
          </p:cNvPr>
          <p:cNvSpPr>
            <a:spLocks noGrp="1"/>
          </p:cNvSpPr>
          <p:nvPr>
            <p:ph type="sldNum" sz="quarter" idx="13"/>
          </p:nvPr>
        </p:nvSpPr>
        <p:spPr/>
        <p:txBody>
          <a:bodyPr/>
          <a:lstStyle/>
          <a:p>
            <a:fld id="{4179449E-6FBB-2343-B3AE-D1EFA46A6E77}" type="slidenum">
              <a:rPr lang="en-US" smtClean="0"/>
              <a:pPr/>
              <a:t>1</a:t>
            </a:fld>
            <a:endParaRPr lang="en-US"/>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a:t>Updated </a:t>
            </a:r>
            <a:fld id="{85413F0E-F5E3-4CCE-9C9F-65D282FD6C7E}" type="datetime1">
              <a:rPr lang="en-US" smtClean="0"/>
              <a:t>9/12/2023</a:t>
            </a:fld>
            <a:endParaRPr lang="en-US"/>
          </a:p>
          <a:p>
            <a:r>
              <a:rPr lang="en-US"/>
              <a:t>www.SquareMeals.org</a:t>
            </a:r>
          </a:p>
        </p:txBody>
      </p:sp>
    </p:spTree>
    <p:extLst>
      <p:ext uri="{BB962C8B-B14F-4D97-AF65-F5344CB8AC3E}">
        <p14:creationId xmlns:p14="http://schemas.microsoft.com/office/powerpoint/2010/main" val="210730441"/>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WBSCM Portal Screen Components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text, application, email&#10;&#10;Description automatically generated">
            <a:extLst>
              <a:ext uri="{FF2B5EF4-FFF2-40B4-BE49-F238E27FC236}">
                <a16:creationId xmlns:a16="http://schemas.microsoft.com/office/drawing/2014/main" id="{DB5DC4EE-A766-CBE8-ADBE-EF41151862B2}"/>
              </a:ext>
            </a:extLst>
          </p:cNvPr>
          <p:cNvPicPr>
            <a:picLocks noChangeAspect="1"/>
          </p:cNvPicPr>
          <p:nvPr/>
        </p:nvPicPr>
        <p:blipFill rotWithShape="1">
          <a:blip r:embed="rId3"/>
          <a:srcRect l="56596" r="101" b="54832"/>
          <a:stretch/>
        </p:blipFill>
        <p:spPr>
          <a:xfrm>
            <a:off x="1153100" y="1134485"/>
            <a:ext cx="9703236" cy="4846821"/>
          </a:xfrm>
          <a:prstGeom prst="rect">
            <a:avLst/>
          </a:prstGeom>
          <a:ln>
            <a:solidFill>
              <a:schemeClr val="tx1"/>
            </a:solidFill>
          </a:ln>
        </p:spPr>
      </p:pic>
      <p:sp>
        <p:nvSpPr>
          <p:cNvPr id="13" name="Arrow: Right 12">
            <a:extLst>
              <a:ext uri="{FF2B5EF4-FFF2-40B4-BE49-F238E27FC236}">
                <a16:creationId xmlns:a16="http://schemas.microsoft.com/office/drawing/2014/main" id="{B4E51DD0-E93B-9AD0-7406-5DF25CB9FDCB}"/>
              </a:ext>
            </a:extLst>
          </p:cNvPr>
          <p:cNvSpPr/>
          <p:nvPr/>
        </p:nvSpPr>
        <p:spPr>
          <a:xfrm>
            <a:off x="5420597" y="1896907"/>
            <a:ext cx="2622600" cy="1024423"/>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chemeClr val="tx1">
                    <a:lumMod val="95000"/>
                    <a:lumOff val="5000"/>
                  </a:schemeClr>
                </a:solidFill>
                <a:latin typeface="Arial"/>
                <a:cs typeface="Arial"/>
              </a:rPr>
              <a:t>Log in name in upper right-hand corner</a:t>
            </a:r>
          </a:p>
        </p:txBody>
      </p:sp>
    </p:spTree>
    <p:extLst>
      <p:ext uri="{BB962C8B-B14F-4D97-AF65-F5344CB8AC3E}">
        <p14:creationId xmlns:p14="http://schemas.microsoft.com/office/powerpoint/2010/main" val="219869271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WBSCM Portal Screen Components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7" descr="Graphical user interface, text, application, email&#10;&#10;Description automatically generated">
            <a:extLst>
              <a:ext uri="{FF2B5EF4-FFF2-40B4-BE49-F238E27FC236}">
                <a16:creationId xmlns:a16="http://schemas.microsoft.com/office/drawing/2014/main" id="{378E6E9C-3DAB-0AD4-105B-A91C8236BE33}"/>
              </a:ext>
            </a:extLst>
          </p:cNvPr>
          <p:cNvPicPr>
            <a:picLocks noChangeAspect="1"/>
          </p:cNvPicPr>
          <p:nvPr/>
        </p:nvPicPr>
        <p:blipFill rotWithShape="1">
          <a:blip r:embed="rId3"/>
          <a:srcRect l="55958" t="4137" b="52698"/>
          <a:stretch/>
        </p:blipFill>
        <p:spPr>
          <a:xfrm>
            <a:off x="1089855" y="1549901"/>
            <a:ext cx="9713005" cy="4300202"/>
          </a:xfrm>
          <a:prstGeom prst="rect">
            <a:avLst/>
          </a:prstGeom>
          <a:ln w="12700">
            <a:solidFill>
              <a:schemeClr val="tx1"/>
            </a:solidFill>
          </a:ln>
        </p:spPr>
      </p:pic>
      <p:sp>
        <p:nvSpPr>
          <p:cNvPr id="29" name="Rectangle 28">
            <a:extLst>
              <a:ext uri="{FF2B5EF4-FFF2-40B4-BE49-F238E27FC236}">
                <a16:creationId xmlns:a16="http://schemas.microsoft.com/office/drawing/2014/main" id="{A84B8E1F-B75A-201D-1E0E-E20CE56EF35E}"/>
              </a:ext>
            </a:extLst>
          </p:cNvPr>
          <p:cNvSpPr/>
          <p:nvPr/>
        </p:nvSpPr>
        <p:spPr>
          <a:xfrm>
            <a:off x="6275410" y="2453127"/>
            <a:ext cx="1093694" cy="224117"/>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3DD67ED-6D5C-6DDC-B6E5-E722B0848332}"/>
              </a:ext>
            </a:extLst>
          </p:cNvPr>
          <p:cNvSpPr/>
          <p:nvPr/>
        </p:nvSpPr>
        <p:spPr>
          <a:xfrm>
            <a:off x="5477917" y="3034948"/>
            <a:ext cx="3761288" cy="606949"/>
          </a:xfrm>
          <a:prstGeom prst="rect">
            <a:avLst/>
          </a:prstGeom>
          <a:solidFill>
            <a:schemeClr val="bg1">
              <a:lumMod val="85000"/>
            </a:schemeClr>
          </a:solidFill>
          <a:ln w="28575"/>
          <a:effectLst>
            <a:glow rad="101600">
              <a:schemeClr val="tx1">
                <a:alpha val="60000"/>
              </a:schemeClr>
            </a:glow>
            <a:innerShdw blurRad="114300">
              <a:prstClr val="black"/>
            </a:innerShdw>
          </a:effectLst>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b="1">
                <a:solidFill>
                  <a:schemeClr val="tx1">
                    <a:lumMod val="95000"/>
                    <a:lumOff val="5000"/>
                  </a:schemeClr>
                </a:solidFill>
                <a:latin typeface="Arial"/>
                <a:cs typeface="Arial"/>
              </a:rPr>
              <a:t>1. </a:t>
            </a:r>
            <a:r>
              <a:rPr lang="en-US" sz="1400">
                <a:solidFill>
                  <a:schemeClr val="tx1">
                    <a:lumMod val="95000"/>
                    <a:lumOff val="5000"/>
                  </a:schemeClr>
                </a:solidFill>
                <a:latin typeface="Arial"/>
                <a:cs typeface="Arial"/>
              </a:rPr>
              <a:t> </a:t>
            </a:r>
            <a:r>
              <a:rPr lang="en-US" sz="1400" b="1">
                <a:solidFill>
                  <a:schemeClr val="tx1">
                    <a:lumMod val="95000"/>
                    <a:lumOff val="5000"/>
                  </a:schemeClr>
                </a:solidFill>
                <a:latin typeface="Arial"/>
                <a:cs typeface="Arial"/>
              </a:rPr>
              <a:t>Search bar: </a:t>
            </a:r>
            <a:endParaRPr lang="en-US" sz="1400">
              <a:solidFill>
                <a:schemeClr val="tx1">
                  <a:lumMod val="95000"/>
                  <a:lumOff val="5000"/>
                </a:schemeClr>
              </a:solidFill>
              <a:latin typeface="Arial"/>
              <a:cs typeface="Arial"/>
            </a:endParaRPr>
          </a:p>
          <a:p>
            <a:pPr marL="628650" lvl="1" indent="-171450">
              <a:buFont typeface="Arial"/>
              <a:buChar char="•"/>
            </a:pPr>
            <a:r>
              <a:rPr lang="en-US" sz="1400">
                <a:solidFill>
                  <a:schemeClr val="tx1">
                    <a:lumMod val="95000"/>
                    <a:lumOff val="5000"/>
                  </a:schemeClr>
                </a:solidFill>
                <a:latin typeface="Arial"/>
                <a:cs typeface="Arial"/>
              </a:rPr>
              <a:t>Used to search transactions</a:t>
            </a:r>
          </a:p>
        </p:txBody>
      </p:sp>
      <p:sp>
        <p:nvSpPr>
          <p:cNvPr id="31" name="Oval 30">
            <a:extLst>
              <a:ext uri="{FF2B5EF4-FFF2-40B4-BE49-F238E27FC236}">
                <a16:creationId xmlns:a16="http://schemas.microsoft.com/office/drawing/2014/main" id="{96FF170D-1957-6C10-248F-ACC798599CA7}"/>
              </a:ext>
            </a:extLst>
          </p:cNvPr>
          <p:cNvSpPr/>
          <p:nvPr/>
        </p:nvSpPr>
        <p:spPr>
          <a:xfrm>
            <a:off x="6629131" y="2058118"/>
            <a:ext cx="385484" cy="4482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lumMod val="95000"/>
                    <a:lumOff val="5000"/>
                  </a:schemeClr>
                </a:solidFill>
              </a:rPr>
              <a:t>1</a:t>
            </a:r>
          </a:p>
        </p:txBody>
      </p:sp>
      <p:sp>
        <p:nvSpPr>
          <p:cNvPr id="10" name="Arrow: Right 9">
            <a:extLst>
              <a:ext uri="{FF2B5EF4-FFF2-40B4-BE49-F238E27FC236}">
                <a16:creationId xmlns:a16="http://schemas.microsoft.com/office/drawing/2014/main" id="{19F63CA0-A475-1404-3068-ACD477ACC6F2}"/>
              </a:ext>
            </a:extLst>
          </p:cNvPr>
          <p:cNvSpPr/>
          <p:nvPr/>
        </p:nvSpPr>
        <p:spPr>
          <a:xfrm>
            <a:off x="3915684" y="2207461"/>
            <a:ext cx="2178537" cy="602932"/>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858697508"/>
      </p:ext>
    </p:extLst>
  </p:cSld>
  <p:clrMapOvr>
    <a:masterClrMapping/>
  </p:clrMapOvr>
  <p:transition>
    <p:cut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WBSCM Portal Screen Components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7" descr="Graphical user interface, text, application, email&#10;&#10;Description automatically generated">
            <a:extLst>
              <a:ext uri="{FF2B5EF4-FFF2-40B4-BE49-F238E27FC236}">
                <a16:creationId xmlns:a16="http://schemas.microsoft.com/office/drawing/2014/main" id="{378E6E9C-3DAB-0AD4-105B-A91C8236BE33}"/>
              </a:ext>
            </a:extLst>
          </p:cNvPr>
          <p:cNvPicPr>
            <a:picLocks noChangeAspect="1"/>
          </p:cNvPicPr>
          <p:nvPr/>
        </p:nvPicPr>
        <p:blipFill rotWithShape="1">
          <a:blip r:embed="rId3"/>
          <a:srcRect l="-31" t="9427" r="57992" b="61183"/>
          <a:stretch/>
        </p:blipFill>
        <p:spPr>
          <a:xfrm>
            <a:off x="593426" y="1567831"/>
            <a:ext cx="10723795" cy="3396060"/>
          </a:xfrm>
          <a:prstGeom prst="rect">
            <a:avLst/>
          </a:prstGeom>
          <a:ln w="12700">
            <a:solidFill>
              <a:schemeClr val="tx1"/>
            </a:solidFill>
          </a:ln>
        </p:spPr>
      </p:pic>
      <p:sp>
        <p:nvSpPr>
          <p:cNvPr id="30" name="Rectangle 29">
            <a:extLst>
              <a:ext uri="{FF2B5EF4-FFF2-40B4-BE49-F238E27FC236}">
                <a16:creationId xmlns:a16="http://schemas.microsoft.com/office/drawing/2014/main" id="{E3DD67ED-6D5C-6DDC-B6E5-E722B0848332}"/>
              </a:ext>
            </a:extLst>
          </p:cNvPr>
          <p:cNvSpPr/>
          <p:nvPr/>
        </p:nvSpPr>
        <p:spPr>
          <a:xfrm>
            <a:off x="6092040" y="4129332"/>
            <a:ext cx="5454759" cy="834559"/>
          </a:xfrm>
          <a:prstGeom prst="rect">
            <a:avLst/>
          </a:prstGeom>
          <a:solidFill>
            <a:schemeClr val="bg1">
              <a:lumMod val="85000"/>
            </a:schemeClr>
          </a:solidFill>
          <a:ln w="28575"/>
          <a:effectLst>
            <a:glow rad="101600">
              <a:schemeClr val="tx1">
                <a:alpha val="60000"/>
              </a:schemeClr>
            </a:glow>
          </a:effectLst>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b="1">
                <a:solidFill>
                  <a:schemeClr val="tx1">
                    <a:lumMod val="95000"/>
                    <a:lumOff val="5000"/>
                  </a:schemeClr>
                </a:solidFill>
                <a:latin typeface="Arial"/>
                <a:cs typeface="Arial"/>
              </a:rPr>
              <a:t>2.  Level 1 Module Tabs:</a:t>
            </a:r>
            <a:r>
              <a:rPr lang="en-US" sz="1400">
                <a:solidFill>
                  <a:schemeClr val="tx1">
                    <a:lumMod val="95000"/>
                    <a:lumOff val="5000"/>
                  </a:schemeClr>
                </a:solidFill>
                <a:latin typeface="Arial"/>
                <a:cs typeface="Arial"/>
              </a:rPr>
              <a:t>  (Level 1 options here)</a:t>
            </a:r>
            <a:endParaRPr lang="en-US" sz="1400">
              <a:solidFill>
                <a:schemeClr val="tx1">
                  <a:lumMod val="95000"/>
                  <a:lumOff val="5000"/>
                </a:schemeClr>
              </a:solidFill>
              <a:latin typeface="Arial"/>
              <a:ea typeface="+mn-lt"/>
              <a:cs typeface="+mn-lt"/>
            </a:endParaRPr>
          </a:p>
          <a:p>
            <a:pPr marL="628650" lvl="1" indent="-171450">
              <a:buFont typeface="Arial,Sans-Serif"/>
              <a:buChar char="•"/>
            </a:pPr>
            <a:r>
              <a:rPr lang="en-US" sz="1400">
                <a:solidFill>
                  <a:schemeClr val="tx1">
                    <a:lumMod val="95000"/>
                    <a:lumOff val="5000"/>
                  </a:schemeClr>
                </a:solidFill>
                <a:latin typeface="Arial"/>
                <a:cs typeface="Arial"/>
              </a:rPr>
              <a:t>Provide highest level of navigation</a:t>
            </a:r>
            <a:endParaRPr lang="en-US" sz="1400">
              <a:solidFill>
                <a:schemeClr val="tx1">
                  <a:lumMod val="95000"/>
                  <a:lumOff val="5000"/>
                </a:schemeClr>
              </a:solidFill>
              <a:latin typeface="Arial"/>
              <a:ea typeface="+mn-lt"/>
              <a:cs typeface="+mn-lt"/>
            </a:endParaRPr>
          </a:p>
          <a:p>
            <a:pPr marL="628650" lvl="1" indent="-171450">
              <a:buFont typeface="Arial,Sans-Serif"/>
              <a:buChar char="•"/>
            </a:pPr>
            <a:r>
              <a:rPr lang="en-US" sz="1400">
                <a:solidFill>
                  <a:schemeClr val="tx1">
                    <a:lumMod val="95000"/>
                    <a:lumOff val="5000"/>
                  </a:schemeClr>
                </a:solidFill>
                <a:latin typeface="Arial"/>
                <a:cs typeface="Arial"/>
              </a:rPr>
              <a:t>Tabs available depend on the user’s roles in WBSCM.</a:t>
            </a:r>
            <a:endParaRPr lang="en-US">
              <a:solidFill>
                <a:schemeClr val="tx1">
                  <a:lumMod val="95000"/>
                  <a:lumOff val="5000"/>
                </a:schemeClr>
              </a:solidFill>
              <a:latin typeface="Arial"/>
              <a:cs typeface="Arial"/>
            </a:endParaRPr>
          </a:p>
        </p:txBody>
      </p:sp>
      <p:sp>
        <p:nvSpPr>
          <p:cNvPr id="15" name="Rectangle 14">
            <a:extLst>
              <a:ext uri="{FF2B5EF4-FFF2-40B4-BE49-F238E27FC236}">
                <a16:creationId xmlns:a16="http://schemas.microsoft.com/office/drawing/2014/main" id="{6F2FF59C-1834-0CB7-1048-BC539B4B5546}"/>
              </a:ext>
            </a:extLst>
          </p:cNvPr>
          <p:cNvSpPr/>
          <p:nvPr/>
        </p:nvSpPr>
        <p:spPr>
          <a:xfrm>
            <a:off x="724394" y="3366827"/>
            <a:ext cx="5367646" cy="605641"/>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E6F44612-D227-325A-A238-38CB4839206A}"/>
              </a:ext>
            </a:extLst>
          </p:cNvPr>
          <p:cNvSpPr/>
          <p:nvPr/>
        </p:nvSpPr>
        <p:spPr>
          <a:xfrm>
            <a:off x="5819627" y="3432279"/>
            <a:ext cx="555812" cy="4840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2</a:t>
            </a:r>
          </a:p>
        </p:txBody>
      </p:sp>
    </p:spTree>
    <p:extLst>
      <p:ext uri="{BB962C8B-B14F-4D97-AF65-F5344CB8AC3E}">
        <p14:creationId xmlns:p14="http://schemas.microsoft.com/office/powerpoint/2010/main" val="217039670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WBSCM Portal Screen Components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7" descr="Graphical user interface, text, application, email&#10;&#10;Description automatically generated">
            <a:extLst>
              <a:ext uri="{FF2B5EF4-FFF2-40B4-BE49-F238E27FC236}">
                <a16:creationId xmlns:a16="http://schemas.microsoft.com/office/drawing/2014/main" id="{378E6E9C-3DAB-0AD4-105B-A91C8236BE33}"/>
              </a:ext>
            </a:extLst>
          </p:cNvPr>
          <p:cNvPicPr>
            <a:picLocks noChangeAspect="1"/>
          </p:cNvPicPr>
          <p:nvPr/>
        </p:nvPicPr>
        <p:blipFill rotWithShape="1">
          <a:blip r:embed="rId3"/>
          <a:srcRect l="-198" t="22489" r="74337" b="60012"/>
          <a:stretch/>
        </p:blipFill>
        <p:spPr>
          <a:xfrm>
            <a:off x="620321" y="1514043"/>
            <a:ext cx="10686316" cy="3397945"/>
          </a:xfrm>
          <a:prstGeom prst="rect">
            <a:avLst/>
          </a:prstGeom>
          <a:ln w="12700">
            <a:solidFill>
              <a:schemeClr val="tx1"/>
            </a:solidFill>
          </a:ln>
        </p:spPr>
      </p:pic>
      <p:sp>
        <p:nvSpPr>
          <p:cNvPr id="30" name="Rectangle 29">
            <a:extLst>
              <a:ext uri="{FF2B5EF4-FFF2-40B4-BE49-F238E27FC236}">
                <a16:creationId xmlns:a16="http://schemas.microsoft.com/office/drawing/2014/main" id="{E3DD67ED-6D5C-6DDC-B6E5-E722B0848332}"/>
              </a:ext>
            </a:extLst>
          </p:cNvPr>
          <p:cNvSpPr/>
          <p:nvPr/>
        </p:nvSpPr>
        <p:spPr>
          <a:xfrm>
            <a:off x="1944162" y="4150530"/>
            <a:ext cx="4818963" cy="835374"/>
          </a:xfrm>
          <a:prstGeom prst="rect">
            <a:avLst/>
          </a:prstGeom>
          <a:solidFill>
            <a:schemeClr val="bg1">
              <a:lumMod val="85000"/>
            </a:schemeClr>
          </a:solidFill>
          <a:ln w="28575"/>
          <a:effectLst>
            <a:glow rad="101600">
              <a:schemeClr val="tx1">
                <a:alpha val="60000"/>
              </a:schemeClr>
            </a:glow>
          </a:effectLst>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a:solidFill>
                  <a:schemeClr val="tx1">
                    <a:lumMod val="95000"/>
                    <a:lumOff val="5000"/>
                  </a:schemeClr>
                </a:solidFill>
                <a:latin typeface="Arial"/>
                <a:cs typeface="Arial"/>
              </a:rPr>
              <a:t>3. Level 2 Tabs:</a:t>
            </a:r>
            <a:endParaRPr lang="en-US" sz="2000">
              <a:solidFill>
                <a:schemeClr val="tx1">
                  <a:lumMod val="95000"/>
                  <a:lumOff val="5000"/>
                </a:schemeClr>
              </a:solidFill>
              <a:ea typeface="+mn-lt"/>
              <a:cs typeface="+mn-lt"/>
            </a:endParaRPr>
          </a:p>
          <a:p>
            <a:pPr marL="628650" lvl="1" indent="-171450">
              <a:buFont typeface="Arial,Sans-Serif"/>
              <a:buChar char="•"/>
            </a:pPr>
            <a:r>
              <a:rPr lang="en-US" sz="2000">
                <a:solidFill>
                  <a:schemeClr val="tx1"/>
                </a:solidFill>
                <a:latin typeface="Arial"/>
                <a:cs typeface="Arial"/>
              </a:rPr>
              <a:t> Sub-menu options for level 2.</a:t>
            </a:r>
            <a:endParaRPr lang="en-US" sz="2000">
              <a:solidFill>
                <a:schemeClr val="tx1"/>
              </a:solidFill>
            </a:endParaRPr>
          </a:p>
        </p:txBody>
      </p:sp>
      <p:sp>
        <p:nvSpPr>
          <p:cNvPr id="15" name="Rectangle 14">
            <a:extLst>
              <a:ext uri="{FF2B5EF4-FFF2-40B4-BE49-F238E27FC236}">
                <a16:creationId xmlns:a16="http://schemas.microsoft.com/office/drawing/2014/main" id="{6F2FF59C-1834-0CB7-1048-BC539B4B5546}"/>
              </a:ext>
            </a:extLst>
          </p:cNvPr>
          <p:cNvSpPr/>
          <p:nvPr/>
        </p:nvSpPr>
        <p:spPr>
          <a:xfrm>
            <a:off x="1172629" y="3106966"/>
            <a:ext cx="3317987" cy="38920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A710B35C-8F1A-0F07-90A8-F773D8BC71B6}"/>
              </a:ext>
            </a:extLst>
          </p:cNvPr>
          <p:cNvSpPr/>
          <p:nvPr/>
        </p:nvSpPr>
        <p:spPr>
          <a:xfrm>
            <a:off x="2579720" y="3429000"/>
            <a:ext cx="503804" cy="53125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lumMod val="95000"/>
                    <a:lumOff val="5000"/>
                  </a:schemeClr>
                </a:solidFill>
              </a:rPr>
              <a:t>3</a:t>
            </a:r>
            <a:endParaRPr lang="en-US">
              <a:solidFill>
                <a:schemeClr val="tx1">
                  <a:lumMod val="95000"/>
                  <a:lumOff val="5000"/>
                </a:schemeClr>
              </a:solidFill>
            </a:endParaRPr>
          </a:p>
        </p:txBody>
      </p:sp>
    </p:spTree>
    <p:extLst>
      <p:ext uri="{BB962C8B-B14F-4D97-AF65-F5344CB8AC3E}">
        <p14:creationId xmlns:p14="http://schemas.microsoft.com/office/powerpoint/2010/main" val="424503127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10;&#10;Description automatically generated">
            <a:extLst>
              <a:ext uri="{FF2B5EF4-FFF2-40B4-BE49-F238E27FC236}">
                <a16:creationId xmlns:a16="http://schemas.microsoft.com/office/drawing/2014/main" id="{6D337A7E-15F0-5BCF-0BDB-0AE6D6F476B5}"/>
              </a:ext>
            </a:extLst>
          </p:cNvPr>
          <p:cNvPicPr>
            <a:picLocks noChangeAspect="1"/>
          </p:cNvPicPr>
          <p:nvPr/>
        </p:nvPicPr>
        <p:blipFill>
          <a:blip r:embed="rId3"/>
          <a:stretch>
            <a:fillRect/>
          </a:stretch>
        </p:blipFill>
        <p:spPr>
          <a:xfrm>
            <a:off x="6003010" y="1261231"/>
            <a:ext cx="4047640" cy="4826316"/>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WBSCM Portal Screen Components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0" name="Rectangle 29">
            <a:extLst>
              <a:ext uri="{FF2B5EF4-FFF2-40B4-BE49-F238E27FC236}">
                <a16:creationId xmlns:a16="http://schemas.microsoft.com/office/drawing/2014/main" id="{E3DD67ED-6D5C-6DDC-B6E5-E722B0848332}"/>
              </a:ext>
            </a:extLst>
          </p:cNvPr>
          <p:cNvSpPr/>
          <p:nvPr/>
        </p:nvSpPr>
        <p:spPr>
          <a:xfrm>
            <a:off x="593330" y="1260983"/>
            <a:ext cx="5101860" cy="4775421"/>
          </a:xfrm>
          <a:prstGeom prst="rect">
            <a:avLst/>
          </a:prstGeom>
          <a:solidFill>
            <a:schemeClr val="bg1">
              <a:lumMod val="85000"/>
            </a:schemeClr>
          </a:solidFill>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solidFill>
                  <a:schemeClr val="tx1">
                    <a:lumMod val="95000"/>
                    <a:lumOff val="5000"/>
                  </a:schemeClr>
                </a:solidFill>
                <a:latin typeface="Arial"/>
                <a:cs typeface="Arial"/>
              </a:rPr>
              <a:t>4. Detailed Navigation Panel:</a:t>
            </a:r>
            <a:endParaRPr lang="en-US" sz="2400">
              <a:solidFill>
                <a:schemeClr val="tx1">
                  <a:lumMod val="95000"/>
                  <a:lumOff val="5000"/>
                </a:schemeClr>
              </a:solidFill>
              <a:ea typeface="+mn-lt"/>
              <a:cs typeface="+mn-lt"/>
            </a:endParaRPr>
          </a:p>
          <a:p>
            <a:pPr marL="628650" lvl="1" indent="-171450">
              <a:buFont typeface="Arial,Sans-Serif"/>
              <a:buChar char="•"/>
            </a:pPr>
            <a:r>
              <a:rPr lang="en-US" sz="2400" b="1">
                <a:solidFill>
                  <a:schemeClr val="tx1">
                    <a:lumMod val="95000"/>
                    <a:lumOff val="5000"/>
                  </a:schemeClr>
                </a:solidFill>
                <a:latin typeface="Arial"/>
                <a:cs typeface="Arial"/>
              </a:rPr>
              <a:t> </a:t>
            </a:r>
            <a:r>
              <a:rPr lang="en-US" sz="2400">
                <a:solidFill>
                  <a:schemeClr val="tx1"/>
                </a:solidFill>
                <a:latin typeface="Arial"/>
                <a:cs typeface="Arial"/>
              </a:rPr>
              <a:t>WBSCM transactions. Contents from Level 2-tab selection and the user’s roles in WBSCM.</a:t>
            </a:r>
            <a:endParaRPr lang="en-US" sz="2400">
              <a:solidFill>
                <a:schemeClr val="tx1"/>
              </a:solidFill>
            </a:endParaRPr>
          </a:p>
        </p:txBody>
      </p:sp>
      <p:sp>
        <p:nvSpPr>
          <p:cNvPr id="15" name="Rectangle 14">
            <a:extLst>
              <a:ext uri="{FF2B5EF4-FFF2-40B4-BE49-F238E27FC236}">
                <a16:creationId xmlns:a16="http://schemas.microsoft.com/office/drawing/2014/main" id="{6F2FF59C-1834-0CB7-1048-BC539B4B5546}"/>
              </a:ext>
            </a:extLst>
          </p:cNvPr>
          <p:cNvSpPr/>
          <p:nvPr/>
        </p:nvSpPr>
        <p:spPr>
          <a:xfrm>
            <a:off x="6099115" y="2344171"/>
            <a:ext cx="3484475" cy="362976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FE833E42-1495-A21E-0961-98681545C2D2}"/>
              </a:ext>
            </a:extLst>
          </p:cNvPr>
          <p:cNvSpPr/>
          <p:nvPr/>
        </p:nvSpPr>
        <p:spPr>
          <a:xfrm>
            <a:off x="8120356" y="2098802"/>
            <a:ext cx="430306" cy="3854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lumMod val="95000"/>
                    <a:lumOff val="5000"/>
                  </a:schemeClr>
                </a:solidFill>
              </a:rPr>
              <a:t>4</a:t>
            </a:r>
          </a:p>
        </p:txBody>
      </p:sp>
      <p:sp>
        <p:nvSpPr>
          <p:cNvPr id="10" name="Arrow: Right 9">
            <a:extLst>
              <a:ext uri="{FF2B5EF4-FFF2-40B4-BE49-F238E27FC236}">
                <a16:creationId xmlns:a16="http://schemas.microsoft.com/office/drawing/2014/main" id="{FD52FD87-8583-A48E-EB08-078E7E602978}"/>
              </a:ext>
            </a:extLst>
          </p:cNvPr>
          <p:cNvSpPr/>
          <p:nvPr/>
        </p:nvSpPr>
        <p:spPr>
          <a:xfrm>
            <a:off x="4256343" y="4367955"/>
            <a:ext cx="2178537" cy="1081416"/>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Detailed Navigation Panel</a:t>
            </a:r>
          </a:p>
        </p:txBody>
      </p:sp>
      <p:sp>
        <p:nvSpPr>
          <p:cNvPr id="6" name="Rectangle 5">
            <a:extLst>
              <a:ext uri="{FF2B5EF4-FFF2-40B4-BE49-F238E27FC236}">
                <a16:creationId xmlns:a16="http://schemas.microsoft.com/office/drawing/2014/main" id="{4FBC11A9-A285-FC71-1BA8-D5B8D647BD17}"/>
              </a:ext>
            </a:extLst>
          </p:cNvPr>
          <p:cNvSpPr/>
          <p:nvPr/>
        </p:nvSpPr>
        <p:spPr>
          <a:xfrm>
            <a:off x="8966300" y="1362611"/>
            <a:ext cx="1004748" cy="60759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Arrow: Right 6">
            <a:extLst>
              <a:ext uri="{FF2B5EF4-FFF2-40B4-BE49-F238E27FC236}">
                <a16:creationId xmlns:a16="http://schemas.microsoft.com/office/drawing/2014/main" id="{4BE58B18-0258-8A33-D172-ED270E7D4BCE}"/>
              </a:ext>
            </a:extLst>
          </p:cNvPr>
          <p:cNvSpPr/>
          <p:nvPr/>
        </p:nvSpPr>
        <p:spPr>
          <a:xfrm rot="7980000">
            <a:off x="8686502" y="1999121"/>
            <a:ext cx="744946" cy="446734"/>
          </a:xfrm>
          <a:prstGeom prst="rightArrow">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Arrow: Right 7">
            <a:extLst>
              <a:ext uri="{FF2B5EF4-FFF2-40B4-BE49-F238E27FC236}">
                <a16:creationId xmlns:a16="http://schemas.microsoft.com/office/drawing/2014/main" id="{503D6B7D-CB5F-002F-C047-50ADDF667BCF}"/>
              </a:ext>
            </a:extLst>
          </p:cNvPr>
          <p:cNvSpPr/>
          <p:nvPr/>
        </p:nvSpPr>
        <p:spPr>
          <a:xfrm rot="10800000">
            <a:off x="9913223" y="1242462"/>
            <a:ext cx="1610266" cy="834191"/>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cene3d>
              <a:camera prst="orthographicFront">
                <a:rot lat="10800000" lon="10799999" rev="10799999"/>
              </a:camera>
              <a:lightRig rig="threePt" dir="t"/>
            </a:scene3d>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Level 2 Tab</a:t>
            </a:r>
          </a:p>
        </p:txBody>
      </p:sp>
    </p:spTree>
    <p:extLst>
      <p:ext uri="{BB962C8B-B14F-4D97-AF65-F5344CB8AC3E}">
        <p14:creationId xmlns:p14="http://schemas.microsoft.com/office/powerpoint/2010/main" val="30398143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WBSCM Portal Screen Components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7" descr="Graphical user interface, text, application, email&#10;&#10;Description automatically generated">
            <a:extLst>
              <a:ext uri="{FF2B5EF4-FFF2-40B4-BE49-F238E27FC236}">
                <a16:creationId xmlns:a16="http://schemas.microsoft.com/office/drawing/2014/main" id="{378E6E9C-3DAB-0AD4-105B-A91C8236BE33}"/>
              </a:ext>
            </a:extLst>
          </p:cNvPr>
          <p:cNvPicPr>
            <a:picLocks noChangeAspect="1"/>
          </p:cNvPicPr>
          <p:nvPr/>
        </p:nvPicPr>
        <p:blipFill rotWithShape="1">
          <a:blip r:embed="rId3"/>
          <a:srcRect l="16987" t="25323" r="-52" b="-149"/>
          <a:stretch/>
        </p:blipFill>
        <p:spPr>
          <a:xfrm>
            <a:off x="635462" y="1589410"/>
            <a:ext cx="10724686" cy="4377996"/>
          </a:xfrm>
          <a:prstGeom prst="rect">
            <a:avLst/>
          </a:prstGeom>
          <a:ln w="12700">
            <a:solidFill>
              <a:schemeClr val="tx1"/>
            </a:solidFill>
          </a:ln>
        </p:spPr>
      </p:pic>
      <p:sp>
        <p:nvSpPr>
          <p:cNvPr id="30" name="Rectangle 29">
            <a:extLst>
              <a:ext uri="{FF2B5EF4-FFF2-40B4-BE49-F238E27FC236}">
                <a16:creationId xmlns:a16="http://schemas.microsoft.com/office/drawing/2014/main" id="{E3DD67ED-6D5C-6DDC-B6E5-E722B0848332}"/>
              </a:ext>
            </a:extLst>
          </p:cNvPr>
          <p:cNvSpPr/>
          <p:nvPr/>
        </p:nvSpPr>
        <p:spPr>
          <a:xfrm>
            <a:off x="5869946" y="2972776"/>
            <a:ext cx="4057779" cy="912447"/>
          </a:xfrm>
          <a:prstGeom prst="rect">
            <a:avLst/>
          </a:prstGeom>
          <a:solidFill>
            <a:schemeClr val="bg1">
              <a:lumMod val="85000"/>
            </a:schemeClr>
          </a:solidFill>
          <a:ln w="28575"/>
          <a:effectLst>
            <a:glow rad="101600">
              <a:schemeClr val="tx1">
                <a:alpha val="60000"/>
              </a:schemeClr>
            </a:glow>
          </a:effectLst>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a:solidFill>
                  <a:schemeClr val="tx1">
                    <a:lumMod val="95000"/>
                    <a:lumOff val="5000"/>
                  </a:schemeClr>
                </a:solidFill>
                <a:latin typeface="Arial"/>
                <a:cs typeface="Arial"/>
              </a:rPr>
              <a:t>5. Content area:</a:t>
            </a:r>
            <a:endParaRPr lang="en-US">
              <a:solidFill>
                <a:schemeClr val="tx1">
                  <a:lumMod val="95000"/>
                  <a:lumOff val="5000"/>
                </a:schemeClr>
              </a:solidFill>
              <a:ea typeface="+mn-lt"/>
              <a:cs typeface="+mn-lt"/>
            </a:endParaRPr>
          </a:p>
          <a:p>
            <a:pPr marL="628650" lvl="1" indent="-171450">
              <a:buFont typeface="Arial,Sans-Serif"/>
              <a:buChar char="•"/>
            </a:pPr>
            <a:r>
              <a:rPr lang="en-US">
                <a:solidFill>
                  <a:schemeClr val="tx1"/>
                </a:solidFill>
                <a:latin typeface="Arial"/>
                <a:cs typeface="Arial"/>
              </a:rPr>
              <a:t>Used to enter or view details and execute transactions.</a:t>
            </a:r>
            <a:endParaRPr lang="en-US">
              <a:solidFill>
                <a:schemeClr val="tx1"/>
              </a:solidFill>
            </a:endParaRPr>
          </a:p>
        </p:txBody>
      </p:sp>
      <p:sp>
        <p:nvSpPr>
          <p:cNvPr id="15" name="Rectangle 14">
            <a:extLst>
              <a:ext uri="{FF2B5EF4-FFF2-40B4-BE49-F238E27FC236}">
                <a16:creationId xmlns:a16="http://schemas.microsoft.com/office/drawing/2014/main" id="{6F2FF59C-1834-0CB7-1048-BC539B4B5546}"/>
              </a:ext>
            </a:extLst>
          </p:cNvPr>
          <p:cNvSpPr/>
          <p:nvPr/>
        </p:nvSpPr>
        <p:spPr>
          <a:xfrm>
            <a:off x="1271590" y="2202579"/>
            <a:ext cx="9953850" cy="376482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D8BC5835-0A83-696C-A9EB-735D3461EC17}"/>
              </a:ext>
            </a:extLst>
          </p:cNvPr>
          <p:cNvSpPr/>
          <p:nvPr/>
        </p:nvSpPr>
        <p:spPr>
          <a:xfrm>
            <a:off x="7801730" y="1957249"/>
            <a:ext cx="412377" cy="4123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lumMod val="95000"/>
                    <a:lumOff val="5000"/>
                  </a:schemeClr>
                </a:solidFill>
              </a:rPr>
              <a:t>5</a:t>
            </a:r>
          </a:p>
        </p:txBody>
      </p:sp>
    </p:spTree>
    <p:extLst>
      <p:ext uri="{BB962C8B-B14F-4D97-AF65-F5344CB8AC3E}">
        <p14:creationId xmlns:p14="http://schemas.microsoft.com/office/powerpoint/2010/main" val="150580878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03</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75864" y="2820356"/>
            <a:ext cx="9596718" cy="1555144"/>
          </a:xfrm>
        </p:spPr>
        <p:txBody>
          <a:bodyPr lIns="91440" tIns="45720" rIns="91440" bIns="45720" anchor="t"/>
          <a:lstStyle/>
          <a:p>
            <a:r>
              <a:rPr lang="en-US" sz="6000"/>
              <a:t>WBSCM </a:t>
            </a:r>
            <a:br>
              <a:rPr lang="en-US" sz="6000"/>
            </a:br>
            <a:r>
              <a:rPr lang="en-US" sz="6000"/>
              <a:t>Help Features</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16</a:t>
            </a:fld>
            <a:endParaRPr lang="en-US"/>
          </a:p>
        </p:txBody>
      </p:sp>
    </p:spTree>
    <p:extLst>
      <p:ext uri="{BB962C8B-B14F-4D97-AF65-F5344CB8AC3E}">
        <p14:creationId xmlns:p14="http://schemas.microsoft.com/office/powerpoint/2010/main" val="1376690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64F656-1C0E-F40E-D4CB-DC9F08A659BD}"/>
              </a:ext>
            </a:extLst>
          </p:cNvPr>
          <p:cNvPicPr>
            <a:picLocks noChangeAspect="1"/>
          </p:cNvPicPr>
          <p:nvPr/>
        </p:nvPicPr>
        <p:blipFill rotWithShape="1">
          <a:blip r:embed="rId3"/>
          <a:srcRect l="4295"/>
          <a:stretch/>
        </p:blipFill>
        <p:spPr>
          <a:xfrm>
            <a:off x="584462" y="1204912"/>
            <a:ext cx="10720033" cy="4216501"/>
          </a:xfrm>
          <a:prstGeom prst="rect">
            <a:avLst/>
          </a:prstGeom>
          <a:ln w="1905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WBSCM Help Features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5" name="Rectangle 14">
            <a:extLst>
              <a:ext uri="{FF2B5EF4-FFF2-40B4-BE49-F238E27FC236}">
                <a16:creationId xmlns:a16="http://schemas.microsoft.com/office/drawing/2014/main" id="{6F2FF59C-1834-0CB7-1048-BC539B4B5546}"/>
              </a:ext>
            </a:extLst>
          </p:cNvPr>
          <p:cNvSpPr/>
          <p:nvPr/>
        </p:nvSpPr>
        <p:spPr>
          <a:xfrm>
            <a:off x="1704105" y="1209501"/>
            <a:ext cx="654627" cy="31840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D8BC5835-0A83-696C-A9EB-735D3461EC17}"/>
              </a:ext>
            </a:extLst>
          </p:cNvPr>
          <p:cNvSpPr/>
          <p:nvPr/>
        </p:nvSpPr>
        <p:spPr>
          <a:xfrm>
            <a:off x="1816778" y="1444627"/>
            <a:ext cx="412377" cy="412379"/>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lumMod val="95000"/>
                    <a:lumOff val="5000"/>
                  </a:schemeClr>
                </a:solidFill>
              </a:rPr>
              <a:t>1</a:t>
            </a:r>
          </a:p>
        </p:txBody>
      </p:sp>
      <p:sp>
        <p:nvSpPr>
          <p:cNvPr id="7" name="Rectangle 6">
            <a:extLst>
              <a:ext uri="{FF2B5EF4-FFF2-40B4-BE49-F238E27FC236}">
                <a16:creationId xmlns:a16="http://schemas.microsoft.com/office/drawing/2014/main" id="{1A518016-E651-84D8-5552-68FDA8DF3642}"/>
              </a:ext>
            </a:extLst>
          </p:cNvPr>
          <p:cNvSpPr/>
          <p:nvPr/>
        </p:nvSpPr>
        <p:spPr>
          <a:xfrm>
            <a:off x="9790670" y="2332081"/>
            <a:ext cx="433986" cy="2513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a:extLst>
              <a:ext uri="{FF2B5EF4-FFF2-40B4-BE49-F238E27FC236}">
                <a16:creationId xmlns:a16="http://schemas.microsoft.com/office/drawing/2014/main" id="{2A65F676-39B8-95E4-7557-A44AE26B5727}"/>
              </a:ext>
            </a:extLst>
          </p:cNvPr>
          <p:cNvSpPr/>
          <p:nvPr/>
        </p:nvSpPr>
        <p:spPr>
          <a:xfrm>
            <a:off x="10105363" y="2500113"/>
            <a:ext cx="412377" cy="412379"/>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lumMod val="95000"/>
                    <a:lumOff val="5000"/>
                  </a:schemeClr>
                </a:solidFill>
              </a:rPr>
              <a:t>2</a:t>
            </a:r>
          </a:p>
        </p:txBody>
      </p:sp>
      <p:sp>
        <p:nvSpPr>
          <p:cNvPr id="8" name="Rectangle: Rounded Corners 7">
            <a:extLst>
              <a:ext uri="{FF2B5EF4-FFF2-40B4-BE49-F238E27FC236}">
                <a16:creationId xmlns:a16="http://schemas.microsoft.com/office/drawing/2014/main" id="{700F7349-4F45-A000-D20A-F6917C7A9BC5}"/>
              </a:ext>
            </a:extLst>
          </p:cNvPr>
          <p:cNvSpPr/>
          <p:nvPr/>
        </p:nvSpPr>
        <p:spPr>
          <a:xfrm>
            <a:off x="4364832" y="1451623"/>
            <a:ext cx="3879477" cy="1510737"/>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Two Ways To Access Help Features:</a:t>
            </a:r>
            <a:br>
              <a:rPr lang="en-US" sz="1600" b="1">
                <a:solidFill>
                  <a:schemeClr val="tx1">
                    <a:lumMod val="95000"/>
                    <a:lumOff val="5000"/>
                  </a:schemeClr>
                </a:solidFill>
                <a:latin typeface="Arial"/>
                <a:cs typeface="Arial"/>
              </a:rPr>
            </a:br>
            <a:r>
              <a:rPr lang="en-US" sz="800" b="1">
                <a:solidFill>
                  <a:schemeClr val="tx1">
                    <a:lumMod val="95000"/>
                    <a:lumOff val="5000"/>
                  </a:schemeClr>
                </a:solidFill>
                <a:latin typeface="Arial"/>
                <a:cs typeface="Arial"/>
              </a:rPr>
              <a:t> </a:t>
            </a:r>
          </a:p>
          <a:p>
            <a:pPr marL="342900" indent="-342900">
              <a:buFont typeface="+mj-lt"/>
              <a:buAutoNum type="arabicPeriod"/>
            </a:pPr>
            <a:r>
              <a:rPr lang="en-US" sz="1600" b="1">
                <a:solidFill>
                  <a:schemeClr val="tx1">
                    <a:lumMod val="95000"/>
                    <a:lumOff val="5000"/>
                  </a:schemeClr>
                </a:solidFill>
                <a:latin typeface="Arial"/>
                <a:cs typeface="Arial"/>
              </a:rPr>
              <a:t>Help Module Tab</a:t>
            </a:r>
          </a:p>
          <a:p>
            <a:pPr marL="342900" indent="-342900">
              <a:buFont typeface="+mj-lt"/>
              <a:buAutoNum type="arabicPeriod"/>
            </a:pPr>
            <a:r>
              <a:rPr lang="en-US" sz="1600" b="1">
                <a:solidFill>
                  <a:schemeClr val="tx1">
                    <a:lumMod val="95000"/>
                    <a:lumOff val="5000"/>
                  </a:schemeClr>
                </a:solidFill>
                <a:latin typeface="Arial"/>
                <a:cs typeface="Arial"/>
              </a:rPr>
              <a:t>Options Dropdown</a:t>
            </a:r>
          </a:p>
          <a:p>
            <a:pPr marL="742950" lvl="1" indent="-285750">
              <a:buFont typeface="Arial" panose="020B0604020202020204" pitchFamily="34" charset="0"/>
              <a:buChar char="•"/>
            </a:pPr>
            <a:r>
              <a:rPr lang="en-US" sz="1600" b="1">
                <a:solidFill>
                  <a:schemeClr val="tx1">
                    <a:lumMod val="95000"/>
                    <a:lumOff val="5000"/>
                  </a:schemeClr>
                </a:solidFill>
                <a:latin typeface="Arial"/>
                <a:cs typeface="Arial"/>
              </a:rPr>
              <a:t>Help </a:t>
            </a:r>
          </a:p>
        </p:txBody>
      </p:sp>
      <p:sp>
        <p:nvSpPr>
          <p:cNvPr id="12" name="Arrow: Right 11">
            <a:extLst>
              <a:ext uri="{FF2B5EF4-FFF2-40B4-BE49-F238E27FC236}">
                <a16:creationId xmlns:a16="http://schemas.microsoft.com/office/drawing/2014/main" id="{CB3728BD-27E2-EABF-8624-6C7B2589528E}"/>
              </a:ext>
            </a:extLst>
          </p:cNvPr>
          <p:cNvSpPr/>
          <p:nvPr/>
        </p:nvSpPr>
        <p:spPr>
          <a:xfrm flipH="1">
            <a:off x="2471405" y="1049958"/>
            <a:ext cx="1158493" cy="645984"/>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cene3d>
              <a:camera prst="orthographicFront">
                <a:rot lat="10800000" lon="10799999" rev="10799999"/>
              </a:camera>
              <a:lightRig rig="threePt" dir="t"/>
            </a:scene3d>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3" name="Arrow: Right 12">
            <a:extLst>
              <a:ext uri="{FF2B5EF4-FFF2-40B4-BE49-F238E27FC236}">
                <a16:creationId xmlns:a16="http://schemas.microsoft.com/office/drawing/2014/main" id="{CA4FE6BB-38B4-E84F-EB97-7EFF78349736}"/>
              </a:ext>
            </a:extLst>
          </p:cNvPr>
          <p:cNvSpPr/>
          <p:nvPr/>
        </p:nvSpPr>
        <p:spPr>
          <a:xfrm>
            <a:off x="8911854" y="2187629"/>
            <a:ext cx="878816" cy="540212"/>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cene3d>
              <a:camera prst="orthographicFront">
                <a:rot lat="10800000" lon="10799999" rev="10799999"/>
              </a:camera>
              <a:lightRig rig="threePt" dir="t"/>
            </a:scene3d>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7" name="Rectangle 16">
            <a:extLst>
              <a:ext uri="{FF2B5EF4-FFF2-40B4-BE49-F238E27FC236}">
                <a16:creationId xmlns:a16="http://schemas.microsoft.com/office/drawing/2014/main" id="{219DFA95-2A48-1D46-9060-7ECBA7BFB4F7}"/>
              </a:ext>
            </a:extLst>
          </p:cNvPr>
          <p:cNvSpPr/>
          <p:nvPr/>
        </p:nvSpPr>
        <p:spPr>
          <a:xfrm>
            <a:off x="10622604" y="1610569"/>
            <a:ext cx="681891" cy="2513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Arrow: Right 17">
            <a:extLst>
              <a:ext uri="{FF2B5EF4-FFF2-40B4-BE49-F238E27FC236}">
                <a16:creationId xmlns:a16="http://schemas.microsoft.com/office/drawing/2014/main" id="{E9F2349B-D58F-75B5-A37C-829EBF25A679}"/>
              </a:ext>
            </a:extLst>
          </p:cNvPr>
          <p:cNvSpPr/>
          <p:nvPr/>
        </p:nvSpPr>
        <p:spPr>
          <a:xfrm>
            <a:off x="9769209" y="1444627"/>
            <a:ext cx="878816" cy="540212"/>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cene3d>
              <a:camera prst="orthographicFront">
                <a:rot lat="10800000" lon="10799999" rev="10799999"/>
              </a:camera>
              <a:lightRig rig="threePt" dir="t"/>
            </a:scene3d>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138483005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05B8C8-39C7-13E5-B09A-79BAFA013F19}"/>
              </a:ext>
            </a:extLst>
          </p:cNvPr>
          <p:cNvPicPr>
            <a:picLocks noChangeAspect="1"/>
          </p:cNvPicPr>
          <p:nvPr/>
        </p:nvPicPr>
        <p:blipFill>
          <a:blip r:embed="rId3"/>
          <a:stretch>
            <a:fillRect/>
          </a:stretch>
        </p:blipFill>
        <p:spPr>
          <a:xfrm>
            <a:off x="697711" y="1202519"/>
            <a:ext cx="10493534" cy="4745923"/>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WBSCM Help Features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5" name="Rectangle 14">
            <a:extLst>
              <a:ext uri="{FF2B5EF4-FFF2-40B4-BE49-F238E27FC236}">
                <a16:creationId xmlns:a16="http://schemas.microsoft.com/office/drawing/2014/main" id="{6F2FF59C-1834-0CB7-1048-BC539B4B5546}"/>
              </a:ext>
            </a:extLst>
          </p:cNvPr>
          <p:cNvSpPr/>
          <p:nvPr/>
        </p:nvSpPr>
        <p:spPr>
          <a:xfrm>
            <a:off x="2197615" y="1287212"/>
            <a:ext cx="755978" cy="35281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D8BC5835-0A83-696C-A9EB-735D3461EC17}"/>
              </a:ext>
            </a:extLst>
          </p:cNvPr>
          <p:cNvSpPr/>
          <p:nvPr/>
        </p:nvSpPr>
        <p:spPr>
          <a:xfrm>
            <a:off x="2401431" y="1567677"/>
            <a:ext cx="412377" cy="412379"/>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lumMod val="95000"/>
                    <a:lumOff val="5000"/>
                  </a:schemeClr>
                </a:solidFill>
              </a:rPr>
              <a:t>1</a:t>
            </a:r>
          </a:p>
        </p:txBody>
      </p:sp>
      <p:sp>
        <p:nvSpPr>
          <p:cNvPr id="8" name="Rectangle: Rounded Corners 7">
            <a:extLst>
              <a:ext uri="{FF2B5EF4-FFF2-40B4-BE49-F238E27FC236}">
                <a16:creationId xmlns:a16="http://schemas.microsoft.com/office/drawing/2014/main" id="{700F7349-4F45-A000-D20A-F6917C7A9BC5}"/>
              </a:ext>
            </a:extLst>
          </p:cNvPr>
          <p:cNvSpPr/>
          <p:nvPr/>
        </p:nvSpPr>
        <p:spPr>
          <a:xfrm>
            <a:off x="1180987" y="2136041"/>
            <a:ext cx="2853264" cy="1105461"/>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Option 1:</a:t>
            </a:r>
            <a:br>
              <a:rPr lang="en-US" sz="1600" b="1">
                <a:solidFill>
                  <a:schemeClr val="tx1">
                    <a:lumMod val="95000"/>
                    <a:lumOff val="5000"/>
                  </a:schemeClr>
                </a:solidFill>
                <a:latin typeface="Arial"/>
                <a:cs typeface="Arial"/>
              </a:rPr>
            </a:br>
            <a:r>
              <a:rPr lang="en-US" sz="800" b="1">
                <a:solidFill>
                  <a:schemeClr val="tx1">
                    <a:lumMod val="95000"/>
                    <a:lumOff val="5000"/>
                  </a:schemeClr>
                </a:solidFill>
                <a:latin typeface="Arial"/>
                <a:cs typeface="Arial"/>
              </a:rPr>
              <a:t> </a:t>
            </a:r>
            <a:br>
              <a:rPr lang="en-US" sz="1600" b="1">
                <a:solidFill>
                  <a:schemeClr val="tx1">
                    <a:lumMod val="95000"/>
                    <a:lumOff val="5000"/>
                  </a:schemeClr>
                </a:solidFill>
                <a:latin typeface="Arial"/>
                <a:cs typeface="Arial"/>
              </a:rPr>
            </a:br>
            <a:r>
              <a:rPr lang="en-US" sz="800" b="1">
                <a:solidFill>
                  <a:schemeClr val="tx1">
                    <a:lumMod val="95000"/>
                    <a:lumOff val="5000"/>
                  </a:schemeClr>
                </a:solidFill>
                <a:latin typeface="Arial"/>
                <a:cs typeface="Arial"/>
              </a:rPr>
              <a:t> </a:t>
            </a:r>
            <a:r>
              <a:rPr lang="en-US" sz="1600" b="1">
                <a:solidFill>
                  <a:schemeClr val="tx1">
                    <a:lumMod val="95000"/>
                    <a:lumOff val="5000"/>
                  </a:schemeClr>
                </a:solidFill>
                <a:latin typeface="Arial"/>
                <a:cs typeface="Arial"/>
              </a:rPr>
              <a:t>Click the Help Module Tab</a:t>
            </a:r>
          </a:p>
        </p:txBody>
      </p:sp>
      <p:sp>
        <p:nvSpPr>
          <p:cNvPr id="12" name="Arrow: Right 11">
            <a:extLst>
              <a:ext uri="{FF2B5EF4-FFF2-40B4-BE49-F238E27FC236}">
                <a16:creationId xmlns:a16="http://schemas.microsoft.com/office/drawing/2014/main" id="{CB3728BD-27E2-EABF-8624-6C7B2589528E}"/>
              </a:ext>
            </a:extLst>
          </p:cNvPr>
          <p:cNvSpPr/>
          <p:nvPr/>
        </p:nvSpPr>
        <p:spPr>
          <a:xfrm flipH="1">
            <a:off x="3017624" y="1244685"/>
            <a:ext cx="1158493" cy="645984"/>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cene3d>
              <a:camera prst="orthographicFront">
                <a:rot lat="10800000" lon="10799999" rev="10799999"/>
              </a:camera>
              <a:lightRig rig="threePt" dir="t"/>
            </a:scene3d>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410837664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E1FE61-AFC7-414F-BCB5-988F9766FD00}"/>
              </a:ext>
            </a:extLst>
          </p:cNvPr>
          <p:cNvPicPr>
            <a:picLocks noChangeAspect="1"/>
          </p:cNvPicPr>
          <p:nvPr/>
        </p:nvPicPr>
        <p:blipFill>
          <a:blip r:embed="rId3"/>
          <a:stretch>
            <a:fillRect/>
          </a:stretch>
        </p:blipFill>
        <p:spPr>
          <a:xfrm>
            <a:off x="584461" y="1071103"/>
            <a:ext cx="10720033" cy="4429302"/>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354633"/>
            <a:ext cx="10720033" cy="638175"/>
          </a:xfrm>
          <a:ln w="28575">
            <a:solidFill>
              <a:schemeClr val="tx1"/>
            </a:solidFill>
          </a:ln>
        </p:spPr>
        <p:txBody>
          <a:bodyPr lIns="91440" tIns="45720" rIns="91440" bIns="45720" anchor="t"/>
          <a:lstStyle/>
          <a:p>
            <a:pPr algn="ctr"/>
            <a:r>
              <a:rPr lang="en-US" sz="4400">
                <a:latin typeface="Arial"/>
                <a:cs typeface="Arial"/>
              </a:rPr>
              <a:t>WBSCM Help Features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5" name="Rectangle 14">
            <a:extLst>
              <a:ext uri="{FF2B5EF4-FFF2-40B4-BE49-F238E27FC236}">
                <a16:creationId xmlns:a16="http://schemas.microsoft.com/office/drawing/2014/main" id="{6F2FF59C-1834-0CB7-1048-BC539B4B5546}"/>
              </a:ext>
            </a:extLst>
          </p:cNvPr>
          <p:cNvSpPr/>
          <p:nvPr/>
        </p:nvSpPr>
        <p:spPr>
          <a:xfrm>
            <a:off x="584461" y="1984220"/>
            <a:ext cx="4282814" cy="3516186"/>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Rounded Corners 7">
            <a:extLst>
              <a:ext uri="{FF2B5EF4-FFF2-40B4-BE49-F238E27FC236}">
                <a16:creationId xmlns:a16="http://schemas.microsoft.com/office/drawing/2014/main" id="{700F7349-4F45-A000-D20A-F6917C7A9BC5}"/>
              </a:ext>
            </a:extLst>
          </p:cNvPr>
          <p:cNvSpPr/>
          <p:nvPr/>
        </p:nvSpPr>
        <p:spPr>
          <a:xfrm>
            <a:off x="7105652" y="1845602"/>
            <a:ext cx="3733122" cy="2005228"/>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Training Navigation Panel Includes:</a:t>
            </a:r>
            <a:br>
              <a:rPr lang="en-US" sz="1600" b="1">
                <a:solidFill>
                  <a:schemeClr val="tx1">
                    <a:lumMod val="95000"/>
                    <a:lumOff val="5000"/>
                  </a:schemeClr>
                </a:solidFill>
                <a:latin typeface="Arial"/>
                <a:cs typeface="Arial"/>
              </a:rPr>
            </a:br>
            <a:r>
              <a:rPr lang="en-US" sz="800" b="1">
                <a:solidFill>
                  <a:schemeClr val="tx1">
                    <a:lumMod val="95000"/>
                    <a:lumOff val="5000"/>
                  </a:schemeClr>
                </a:solidFill>
                <a:latin typeface="Arial"/>
                <a:cs typeface="Arial"/>
              </a:rPr>
              <a:t> </a:t>
            </a:r>
          </a:p>
          <a:p>
            <a:pPr marL="285750" indent="-285750">
              <a:buFont typeface="Arial" panose="020B0604020202020204" pitchFamily="34" charset="0"/>
              <a:buChar char="•"/>
            </a:pPr>
            <a:r>
              <a:rPr lang="en-US" sz="1600" b="1">
                <a:solidFill>
                  <a:schemeClr val="tx1">
                    <a:lumMod val="95000"/>
                    <a:lumOff val="5000"/>
                  </a:schemeClr>
                </a:solidFill>
                <a:latin typeface="Arial"/>
                <a:cs typeface="Arial"/>
              </a:rPr>
              <a:t>Course Material Modules</a:t>
            </a:r>
          </a:p>
          <a:p>
            <a:pPr marL="285750" indent="-285750">
              <a:buFont typeface="Arial" panose="020B0604020202020204" pitchFamily="34" charset="0"/>
              <a:buChar char="•"/>
            </a:pPr>
            <a:r>
              <a:rPr lang="en-US" sz="1600" b="1">
                <a:solidFill>
                  <a:schemeClr val="tx1">
                    <a:lumMod val="95000"/>
                    <a:lumOff val="5000"/>
                  </a:schemeClr>
                </a:solidFill>
                <a:latin typeface="Arial"/>
                <a:cs typeface="Arial"/>
              </a:rPr>
              <a:t>Job Aids</a:t>
            </a:r>
          </a:p>
          <a:p>
            <a:pPr marL="285750" indent="-285750">
              <a:buFont typeface="Arial" panose="020B0604020202020204" pitchFamily="34" charset="0"/>
              <a:buChar char="•"/>
            </a:pPr>
            <a:r>
              <a:rPr lang="en-US" sz="1600" b="1">
                <a:solidFill>
                  <a:schemeClr val="tx1">
                    <a:lumMod val="95000"/>
                    <a:lumOff val="5000"/>
                  </a:schemeClr>
                </a:solidFill>
                <a:latin typeface="Arial"/>
                <a:cs typeface="Arial"/>
              </a:rPr>
              <a:t>Work Instructions</a:t>
            </a:r>
          </a:p>
          <a:p>
            <a:pPr marL="285750" indent="-285750">
              <a:buFont typeface="Arial" panose="020B0604020202020204" pitchFamily="34" charset="0"/>
              <a:buChar char="•"/>
            </a:pPr>
            <a:r>
              <a:rPr lang="en-US" sz="1600" b="1">
                <a:solidFill>
                  <a:schemeClr val="tx1">
                    <a:lumMod val="95000"/>
                    <a:lumOff val="5000"/>
                  </a:schemeClr>
                </a:solidFill>
                <a:latin typeface="Arial"/>
                <a:cs typeface="Arial"/>
              </a:rPr>
              <a:t>Release Notes</a:t>
            </a:r>
          </a:p>
        </p:txBody>
      </p:sp>
      <p:sp>
        <p:nvSpPr>
          <p:cNvPr id="12" name="Arrow: Right 11">
            <a:extLst>
              <a:ext uri="{FF2B5EF4-FFF2-40B4-BE49-F238E27FC236}">
                <a16:creationId xmlns:a16="http://schemas.microsoft.com/office/drawing/2014/main" id="{CB3728BD-27E2-EABF-8624-6C7B2589528E}"/>
              </a:ext>
            </a:extLst>
          </p:cNvPr>
          <p:cNvSpPr/>
          <p:nvPr/>
        </p:nvSpPr>
        <p:spPr>
          <a:xfrm flipH="1">
            <a:off x="4173458" y="3351668"/>
            <a:ext cx="2799128" cy="1546912"/>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cene3d>
              <a:camera prst="orthographicFront">
                <a:rot lat="10800000" lon="10799999" rev="10799999"/>
              </a:camera>
              <a:lightRig rig="threePt" dir="t"/>
            </a:scene3d>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347045649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a:t>
            </a:fld>
            <a:endParaRPr lang="en-US"/>
          </a:p>
        </p:txBody>
      </p:sp>
      <p:sp>
        <p:nvSpPr>
          <p:cNvPr id="2" name="Rectangle 1">
            <a:extLst>
              <a:ext uri="{FF2B5EF4-FFF2-40B4-BE49-F238E27FC236}">
                <a16:creationId xmlns:a16="http://schemas.microsoft.com/office/drawing/2014/main" id="{CC0C49CC-F888-4155-BE46-C48E890DBB5E}"/>
              </a:ext>
            </a:extLst>
          </p:cNvPr>
          <p:cNvSpPr/>
          <p:nvPr/>
        </p:nvSpPr>
        <p:spPr>
          <a:xfrm>
            <a:off x="0" y="6079619"/>
            <a:ext cx="12192000" cy="638176"/>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p>
        </p:txBody>
      </p:sp>
      <p:sp>
        <p:nvSpPr>
          <p:cNvPr id="5" name="TextBox 4">
            <a:extLst>
              <a:ext uri="{FF2B5EF4-FFF2-40B4-BE49-F238E27FC236}">
                <a16:creationId xmlns:a16="http://schemas.microsoft.com/office/drawing/2014/main" id="{5F78BB54-0D2C-40A1-A790-38519AE393CD}"/>
              </a:ext>
            </a:extLst>
          </p:cNvPr>
          <p:cNvSpPr txBox="1"/>
          <p:nvPr/>
        </p:nvSpPr>
        <p:spPr>
          <a:xfrm>
            <a:off x="1887794" y="398206"/>
            <a:ext cx="8201284" cy="830997"/>
          </a:xfrm>
          <a:prstGeom prst="rect">
            <a:avLst/>
          </a:prstGeom>
          <a:noFill/>
        </p:spPr>
        <p:txBody>
          <a:bodyPr wrap="none" rtlCol="0">
            <a:spAutoFit/>
          </a:bodyPr>
          <a:lstStyle/>
          <a:p>
            <a:r>
              <a:rPr lang="en-US" sz="4800">
                <a:latin typeface="Arial" panose="020B0604020202020204" pitchFamily="34" charset="0"/>
                <a:cs typeface="Arial" panose="020B0604020202020204" pitchFamily="34" charset="0"/>
              </a:rPr>
              <a:t>Acknowledgement Statement</a:t>
            </a:r>
          </a:p>
        </p:txBody>
      </p:sp>
      <p:sp>
        <p:nvSpPr>
          <p:cNvPr id="7" name="TextBox 6">
            <a:extLst>
              <a:ext uri="{FF2B5EF4-FFF2-40B4-BE49-F238E27FC236}">
                <a16:creationId xmlns:a16="http://schemas.microsoft.com/office/drawing/2014/main" id="{8B87BDDD-10FD-4849-81DA-552724D0332D}"/>
              </a:ext>
            </a:extLst>
          </p:cNvPr>
          <p:cNvSpPr txBox="1"/>
          <p:nvPr/>
        </p:nvSpPr>
        <p:spPr>
          <a:xfrm>
            <a:off x="400971" y="1348298"/>
            <a:ext cx="11174930" cy="4612225"/>
          </a:xfrm>
          <a:prstGeom prst="rect">
            <a:avLst/>
          </a:prstGeom>
          <a:noFill/>
        </p:spPr>
        <p:txBody>
          <a:bodyPr wrap="square">
            <a:spAutoFit/>
          </a:bodyPr>
          <a:lstStyle/>
          <a:p>
            <a:pPr marL="0" indent="0">
              <a:lnSpc>
                <a:spcPct val="120000"/>
              </a:lnSpc>
              <a:buClr>
                <a:schemeClr val="accent6">
                  <a:lumMod val="75000"/>
                </a:schemeClr>
              </a:buClr>
              <a:buNone/>
            </a:pPr>
            <a:r>
              <a:rPr lang="en-US" sz="2800">
                <a:solidFill>
                  <a:schemeClr val="tx1">
                    <a:lumMod val="95000"/>
                    <a:lumOff val="5000"/>
                  </a:schemeClr>
                </a:solidFill>
                <a:latin typeface="Arial" panose="020B0604020202020204" pitchFamily="34" charset="0"/>
                <a:cs typeface="Arial" panose="020B0604020202020204" pitchFamily="34" charset="0"/>
              </a:rPr>
              <a:t>You understand and acknowledge that:</a:t>
            </a:r>
          </a:p>
          <a:p>
            <a:pPr marL="0" indent="0">
              <a:lnSpc>
                <a:spcPct val="120000"/>
              </a:lnSpc>
              <a:buClr>
                <a:schemeClr val="accent6">
                  <a:lumMod val="75000"/>
                </a:schemeClr>
              </a:buClr>
              <a:buNone/>
            </a:pPr>
            <a:endParaRPr lang="en-US"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nSpc>
                <a:spcPct val="120000"/>
              </a:lnSpc>
              <a:buClr>
                <a:schemeClr val="accent6">
                  <a:lumMod val="75000"/>
                </a:schemeClr>
              </a:buClr>
              <a:buFont typeface="Wingdings" pitchFamily="2" charset="2"/>
              <a:buChar char="q"/>
            </a:pPr>
            <a:r>
              <a:rPr lang="en-US" sz="2800">
                <a:solidFill>
                  <a:schemeClr val="tx1">
                    <a:lumMod val="95000"/>
                    <a:lumOff val="5000"/>
                  </a:schemeClr>
                </a:solidFill>
                <a:latin typeface="Arial" panose="020B0604020202020204" pitchFamily="34" charset="0"/>
                <a:cs typeface="Arial" panose="020B0604020202020204" pitchFamily="34" charset="0"/>
              </a:rPr>
              <a:t>The training you are about to take does not cover the entire scope of the program; and that</a:t>
            </a:r>
          </a:p>
          <a:p>
            <a:endParaRPr lang="en-US"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nSpc>
                <a:spcPct val="120000"/>
              </a:lnSpc>
              <a:buClr>
                <a:schemeClr val="accent6">
                  <a:lumMod val="75000"/>
                </a:schemeClr>
              </a:buClr>
              <a:buFont typeface="Wingdings" pitchFamily="2" charset="2"/>
              <a:buChar char="q"/>
            </a:pPr>
            <a:r>
              <a:rPr lang="en-US" sz="2800">
                <a:solidFill>
                  <a:schemeClr val="tx1">
                    <a:lumMod val="95000"/>
                    <a:lumOff val="5000"/>
                  </a:schemeClr>
                </a:solidFill>
                <a:latin typeface="Arial" panose="020B0604020202020204" pitchFamily="34" charset="0"/>
                <a:cs typeface="Arial" panose="020B0604020202020204" pitchFamily="34" charset="0"/>
              </a:rPr>
              <a:t>You are responsible for knowing and understanding all handbooks, manuals, alerts, notices, and guidance, as well as any other forms of communication that provide further guidance, clarification, or instruction on operating the program.</a:t>
            </a:r>
          </a:p>
        </p:txBody>
      </p:sp>
    </p:spTree>
    <p:custDataLst>
      <p:tags r:id="rId1"/>
    </p:custDataLst>
    <p:extLst>
      <p:ext uri="{BB962C8B-B14F-4D97-AF65-F5344CB8AC3E}">
        <p14:creationId xmlns:p14="http://schemas.microsoft.com/office/powerpoint/2010/main" val="231568210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E956A-C47C-D6F0-997E-0455D5F17A13}"/>
              </a:ext>
            </a:extLst>
          </p:cNvPr>
          <p:cNvPicPr>
            <a:picLocks noChangeAspect="1"/>
          </p:cNvPicPr>
          <p:nvPr/>
        </p:nvPicPr>
        <p:blipFill>
          <a:blip r:embed="rId3"/>
          <a:stretch>
            <a:fillRect/>
          </a:stretch>
        </p:blipFill>
        <p:spPr>
          <a:xfrm>
            <a:off x="1428637" y="1149068"/>
            <a:ext cx="9130024" cy="4782393"/>
          </a:xfrm>
          <a:prstGeom prst="rect">
            <a:avLst/>
          </a:prstGeom>
          <a:ln w="1905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354633"/>
            <a:ext cx="10720033" cy="638175"/>
          </a:xfrm>
          <a:ln w="28575">
            <a:solidFill>
              <a:schemeClr val="tx1"/>
            </a:solidFill>
          </a:ln>
        </p:spPr>
        <p:txBody>
          <a:bodyPr lIns="91440" tIns="45720" rIns="91440" bIns="45720" anchor="t"/>
          <a:lstStyle/>
          <a:p>
            <a:pPr algn="ctr"/>
            <a:r>
              <a:rPr lang="en-US" sz="4400">
                <a:latin typeface="Arial"/>
                <a:cs typeface="Arial"/>
              </a:rPr>
              <a:t>WBSCM Help Features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5" name="Rectangle 14">
            <a:extLst>
              <a:ext uri="{FF2B5EF4-FFF2-40B4-BE49-F238E27FC236}">
                <a16:creationId xmlns:a16="http://schemas.microsoft.com/office/drawing/2014/main" id="{6F2FF59C-1834-0CB7-1048-BC539B4B5546}"/>
              </a:ext>
            </a:extLst>
          </p:cNvPr>
          <p:cNvSpPr/>
          <p:nvPr/>
        </p:nvSpPr>
        <p:spPr>
          <a:xfrm>
            <a:off x="1428637" y="2847975"/>
            <a:ext cx="3569037" cy="235267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Rounded Corners 7">
            <a:extLst>
              <a:ext uri="{FF2B5EF4-FFF2-40B4-BE49-F238E27FC236}">
                <a16:creationId xmlns:a16="http://schemas.microsoft.com/office/drawing/2014/main" id="{700F7349-4F45-A000-D20A-F6917C7A9BC5}"/>
              </a:ext>
            </a:extLst>
          </p:cNvPr>
          <p:cNvSpPr/>
          <p:nvPr/>
        </p:nvSpPr>
        <p:spPr>
          <a:xfrm>
            <a:off x="3400033" y="1871777"/>
            <a:ext cx="2746400" cy="1283603"/>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Click Arrows to Access Help Resources by Topic</a:t>
            </a:r>
          </a:p>
        </p:txBody>
      </p:sp>
      <p:sp>
        <p:nvSpPr>
          <p:cNvPr id="12" name="Arrow: Right 11">
            <a:extLst>
              <a:ext uri="{FF2B5EF4-FFF2-40B4-BE49-F238E27FC236}">
                <a16:creationId xmlns:a16="http://schemas.microsoft.com/office/drawing/2014/main" id="{CB3728BD-27E2-EABF-8624-6C7B2589528E}"/>
              </a:ext>
            </a:extLst>
          </p:cNvPr>
          <p:cNvSpPr/>
          <p:nvPr/>
        </p:nvSpPr>
        <p:spPr>
          <a:xfrm>
            <a:off x="279878" y="2657475"/>
            <a:ext cx="1353461" cy="844893"/>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cene3d>
              <a:camera prst="orthographicFront">
                <a:rot lat="10800000" lon="10799999" rev="10799999"/>
              </a:camera>
              <a:lightRig rig="threePt" dir="t"/>
            </a:scene3d>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425057698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05B8C8-39C7-13E5-B09A-79BAFA013F19}"/>
              </a:ext>
            </a:extLst>
          </p:cNvPr>
          <p:cNvPicPr>
            <a:picLocks noChangeAspect="1"/>
          </p:cNvPicPr>
          <p:nvPr/>
        </p:nvPicPr>
        <p:blipFill>
          <a:blip r:embed="rId3"/>
          <a:stretch>
            <a:fillRect/>
          </a:stretch>
        </p:blipFill>
        <p:spPr>
          <a:xfrm>
            <a:off x="697711" y="1202519"/>
            <a:ext cx="10493534" cy="4745923"/>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WBSCM Help Features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 name="Rectangle 2">
            <a:extLst>
              <a:ext uri="{FF2B5EF4-FFF2-40B4-BE49-F238E27FC236}">
                <a16:creationId xmlns:a16="http://schemas.microsoft.com/office/drawing/2014/main" id="{B4ABB145-98F4-6DAA-8AA0-06231CCE32B3}"/>
              </a:ext>
            </a:extLst>
          </p:cNvPr>
          <p:cNvSpPr/>
          <p:nvPr/>
        </p:nvSpPr>
        <p:spPr>
          <a:xfrm>
            <a:off x="10454217" y="2014095"/>
            <a:ext cx="737028" cy="2513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Arrow: Right 4">
            <a:extLst>
              <a:ext uri="{FF2B5EF4-FFF2-40B4-BE49-F238E27FC236}">
                <a16:creationId xmlns:a16="http://schemas.microsoft.com/office/drawing/2014/main" id="{46EF5462-A4A7-F4D9-A433-6ADEF6B5FA57}"/>
              </a:ext>
            </a:extLst>
          </p:cNvPr>
          <p:cNvSpPr/>
          <p:nvPr/>
        </p:nvSpPr>
        <p:spPr>
          <a:xfrm>
            <a:off x="9590996" y="1869643"/>
            <a:ext cx="878816" cy="540212"/>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cene3d>
              <a:camera prst="orthographicFront">
                <a:rot lat="10800000" lon="10799999" rev="10799999"/>
              </a:camera>
              <a:lightRig rig="threePt" dir="t"/>
            </a:scene3d>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3" name="Oval 12">
            <a:extLst>
              <a:ext uri="{FF2B5EF4-FFF2-40B4-BE49-F238E27FC236}">
                <a16:creationId xmlns:a16="http://schemas.microsoft.com/office/drawing/2014/main" id="{0CACA360-3066-384D-3836-176E538CC134}"/>
              </a:ext>
            </a:extLst>
          </p:cNvPr>
          <p:cNvSpPr/>
          <p:nvPr/>
        </p:nvSpPr>
        <p:spPr>
          <a:xfrm>
            <a:off x="10616542" y="2233036"/>
            <a:ext cx="412377" cy="412379"/>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lumMod val="95000"/>
                    <a:lumOff val="5000"/>
                  </a:schemeClr>
                </a:solidFill>
              </a:rPr>
              <a:t>2</a:t>
            </a:r>
          </a:p>
        </p:txBody>
      </p:sp>
      <p:sp>
        <p:nvSpPr>
          <p:cNvPr id="14" name="Rectangle: Rounded Corners 13">
            <a:extLst>
              <a:ext uri="{FF2B5EF4-FFF2-40B4-BE49-F238E27FC236}">
                <a16:creationId xmlns:a16="http://schemas.microsoft.com/office/drawing/2014/main" id="{4BE19CE1-16B9-76BF-6C8B-7FCE7C299842}"/>
              </a:ext>
            </a:extLst>
          </p:cNvPr>
          <p:cNvSpPr/>
          <p:nvPr/>
        </p:nvSpPr>
        <p:spPr>
          <a:xfrm>
            <a:off x="6737732" y="1572322"/>
            <a:ext cx="2853264" cy="1105461"/>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Option 2:</a:t>
            </a:r>
            <a:br>
              <a:rPr lang="en-US" sz="1600" b="1">
                <a:solidFill>
                  <a:schemeClr val="tx1">
                    <a:lumMod val="95000"/>
                    <a:lumOff val="5000"/>
                  </a:schemeClr>
                </a:solidFill>
                <a:latin typeface="Arial"/>
                <a:cs typeface="Arial"/>
              </a:rPr>
            </a:br>
            <a:r>
              <a:rPr lang="en-US" sz="800" b="1">
                <a:solidFill>
                  <a:schemeClr val="tx1">
                    <a:lumMod val="95000"/>
                    <a:lumOff val="5000"/>
                  </a:schemeClr>
                </a:solidFill>
                <a:latin typeface="Arial"/>
                <a:cs typeface="Arial"/>
              </a:rPr>
              <a:t> </a:t>
            </a:r>
            <a:br>
              <a:rPr lang="en-US" sz="1600" b="1">
                <a:solidFill>
                  <a:schemeClr val="tx1">
                    <a:lumMod val="95000"/>
                    <a:lumOff val="5000"/>
                  </a:schemeClr>
                </a:solidFill>
                <a:latin typeface="Arial"/>
                <a:cs typeface="Arial"/>
              </a:rPr>
            </a:br>
            <a:r>
              <a:rPr lang="en-US" sz="800" b="1">
                <a:solidFill>
                  <a:schemeClr val="tx1">
                    <a:lumMod val="95000"/>
                    <a:lumOff val="5000"/>
                  </a:schemeClr>
                </a:solidFill>
                <a:latin typeface="Arial"/>
                <a:cs typeface="Arial"/>
              </a:rPr>
              <a:t> </a:t>
            </a:r>
            <a:r>
              <a:rPr lang="en-US" sz="1600" b="1">
                <a:solidFill>
                  <a:schemeClr val="tx1">
                    <a:lumMod val="95000"/>
                    <a:lumOff val="5000"/>
                  </a:schemeClr>
                </a:solidFill>
                <a:latin typeface="Arial"/>
                <a:cs typeface="Arial"/>
              </a:rPr>
              <a:t>Access Help through Options Dropdown</a:t>
            </a:r>
          </a:p>
        </p:txBody>
      </p:sp>
    </p:spTree>
    <p:extLst>
      <p:ext uri="{BB962C8B-B14F-4D97-AF65-F5344CB8AC3E}">
        <p14:creationId xmlns:p14="http://schemas.microsoft.com/office/powerpoint/2010/main" val="378724234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64F656-1C0E-F40E-D4CB-DC9F08A659BD}"/>
              </a:ext>
            </a:extLst>
          </p:cNvPr>
          <p:cNvPicPr>
            <a:picLocks noChangeAspect="1"/>
          </p:cNvPicPr>
          <p:nvPr/>
        </p:nvPicPr>
        <p:blipFill rotWithShape="1">
          <a:blip r:embed="rId3"/>
          <a:srcRect l="4295"/>
          <a:stretch/>
        </p:blipFill>
        <p:spPr>
          <a:xfrm>
            <a:off x="584462" y="1204912"/>
            <a:ext cx="10720033" cy="4216501"/>
          </a:xfrm>
          <a:prstGeom prst="rect">
            <a:avLst/>
          </a:prstGeom>
          <a:ln w="1905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WBSCM Help Features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8" name="Rectangle: Rounded Corners 7">
            <a:extLst>
              <a:ext uri="{FF2B5EF4-FFF2-40B4-BE49-F238E27FC236}">
                <a16:creationId xmlns:a16="http://schemas.microsoft.com/office/drawing/2014/main" id="{700F7349-4F45-A000-D20A-F6917C7A9BC5}"/>
              </a:ext>
            </a:extLst>
          </p:cNvPr>
          <p:cNvSpPr/>
          <p:nvPr/>
        </p:nvSpPr>
        <p:spPr>
          <a:xfrm>
            <a:off x="6727179" y="1475266"/>
            <a:ext cx="2940522" cy="1019146"/>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Click Options Dropdown</a:t>
            </a:r>
          </a:p>
        </p:txBody>
      </p:sp>
      <p:sp>
        <p:nvSpPr>
          <p:cNvPr id="17" name="Rectangle 16">
            <a:extLst>
              <a:ext uri="{FF2B5EF4-FFF2-40B4-BE49-F238E27FC236}">
                <a16:creationId xmlns:a16="http://schemas.microsoft.com/office/drawing/2014/main" id="{219DFA95-2A48-1D46-9060-7ECBA7BFB4F7}"/>
              </a:ext>
            </a:extLst>
          </p:cNvPr>
          <p:cNvSpPr/>
          <p:nvPr/>
        </p:nvSpPr>
        <p:spPr>
          <a:xfrm>
            <a:off x="10622604" y="1610569"/>
            <a:ext cx="681891" cy="2513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Arrow: Right 17">
            <a:extLst>
              <a:ext uri="{FF2B5EF4-FFF2-40B4-BE49-F238E27FC236}">
                <a16:creationId xmlns:a16="http://schemas.microsoft.com/office/drawing/2014/main" id="{E9F2349B-D58F-75B5-A37C-829EBF25A679}"/>
              </a:ext>
            </a:extLst>
          </p:cNvPr>
          <p:cNvSpPr/>
          <p:nvPr/>
        </p:nvSpPr>
        <p:spPr>
          <a:xfrm>
            <a:off x="9769209" y="1444627"/>
            <a:ext cx="878816" cy="540212"/>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cene3d>
              <a:camera prst="orthographicFront">
                <a:rot lat="10800000" lon="10799999" rev="10799999"/>
              </a:camera>
              <a:lightRig rig="threePt" dir="t"/>
            </a:scene3d>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30963443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64F656-1C0E-F40E-D4CB-DC9F08A659BD}"/>
              </a:ext>
            </a:extLst>
          </p:cNvPr>
          <p:cNvPicPr>
            <a:picLocks noChangeAspect="1"/>
          </p:cNvPicPr>
          <p:nvPr/>
        </p:nvPicPr>
        <p:blipFill rotWithShape="1">
          <a:blip r:embed="rId3"/>
          <a:srcRect l="4295"/>
          <a:stretch/>
        </p:blipFill>
        <p:spPr>
          <a:xfrm>
            <a:off x="584462" y="1204912"/>
            <a:ext cx="10720033" cy="4216501"/>
          </a:xfrm>
          <a:prstGeom prst="rect">
            <a:avLst/>
          </a:prstGeom>
          <a:ln w="1905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WBSCM Help Features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8" name="Rectangle: Rounded Corners 7">
            <a:extLst>
              <a:ext uri="{FF2B5EF4-FFF2-40B4-BE49-F238E27FC236}">
                <a16:creationId xmlns:a16="http://schemas.microsoft.com/office/drawing/2014/main" id="{700F7349-4F45-A000-D20A-F6917C7A9BC5}"/>
              </a:ext>
            </a:extLst>
          </p:cNvPr>
          <p:cNvSpPr/>
          <p:nvPr/>
        </p:nvSpPr>
        <p:spPr>
          <a:xfrm>
            <a:off x="6573430" y="2036628"/>
            <a:ext cx="2213046" cy="874581"/>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Click Help</a:t>
            </a:r>
          </a:p>
        </p:txBody>
      </p:sp>
      <p:sp>
        <p:nvSpPr>
          <p:cNvPr id="12" name="Rectangle 11">
            <a:extLst>
              <a:ext uri="{FF2B5EF4-FFF2-40B4-BE49-F238E27FC236}">
                <a16:creationId xmlns:a16="http://schemas.microsoft.com/office/drawing/2014/main" id="{C25E4EF0-C512-3C78-4F75-3D0F97959397}"/>
              </a:ext>
            </a:extLst>
          </p:cNvPr>
          <p:cNvSpPr/>
          <p:nvPr/>
        </p:nvSpPr>
        <p:spPr>
          <a:xfrm>
            <a:off x="9787758" y="2350393"/>
            <a:ext cx="483144" cy="23256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row: Right 13">
            <a:extLst>
              <a:ext uri="{FF2B5EF4-FFF2-40B4-BE49-F238E27FC236}">
                <a16:creationId xmlns:a16="http://schemas.microsoft.com/office/drawing/2014/main" id="{E9450EF2-3641-C926-E7B2-4EBCE0F5F7EC}"/>
              </a:ext>
            </a:extLst>
          </p:cNvPr>
          <p:cNvSpPr/>
          <p:nvPr/>
        </p:nvSpPr>
        <p:spPr>
          <a:xfrm>
            <a:off x="8908942" y="2203812"/>
            <a:ext cx="878816" cy="540212"/>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cene3d>
              <a:camera prst="orthographicFront">
                <a:rot lat="10800000" lon="10799999" rev="10799999"/>
              </a:camera>
              <a:lightRig rig="threePt" dir="t"/>
            </a:scene3d>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119305513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4742A1-E698-26A7-F019-0155CCD1A41A}"/>
              </a:ext>
            </a:extLst>
          </p:cNvPr>
          <p:cNvPicPr>
            <a:picLocks noChangeAspect="1"/>
          </p:cNvPicPr>
          <p:nvPr/>
        </p:nvPicPr>
        <p:blipFill>
          <a:blip r:embed="rId3"/>
          <a:stretch>
            <a:fillRect/>
          </a:stretch>
        </p:blipFill>
        <p:spPr>
          <a:xfrm>
            <a:off x="557258" y="1172971"/>
            <a:ext cx="10774439" cy="4469532"/>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WBSCM Help Features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8" name="Rectangle: Rounded Corners 7">
            <a:extLst>
              <a:ext uri="{FF2B5EF4-FFF2-40B4-BE49-F238E27FC236}">
                <a16:creationId xmlns:a16="http://schemas.microsoft.com/office/drawing/2014/main" id="{700F7349-4F45-A000-D20A-F6917C7A9BC5}"/>
              </a:ext>
            </a:extLst>
          </p:cNvPr>
          <p:cNvSpPr/>
          <p:nvPr/>
        </p:nvSpPr>
        <p:spPr>
          <a:xfrm>
            <a:off x="6234675" y="3857854"/>
            <a:ext cx="3879477" cy="1510737"/>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Job Aid Pop Up Appears </a:t>
            </a:r>
            <a:br>
              <a:rPr lang="en-US" sz="1600" b="1">
                <a:solidFill>
                  <a:schemeClr val="tx1">
                    <a:lumMod val="95000"/>
                    <a:lumOff val="5000"/>
                  </a:schemeClr>
                </a:solidFill>
                <a:latin typeface="Arial"/>
                <a:cs typeface="Arial"/>
              </a:rPr>
            </a:br>
            <a:r>
              <a:rPr lang="en-US" sz="1600" b="1">
                <a:solidFill>
                  <a:schemeClr val="tx1">
                    <a:lumMod val="95000"/>
                    <a:lumOff val="5000"/>
                  </a:schemeClr>
                </a:solidFill>
                <a:latin typeface="Arial"/>
                <a:cs typeface="Arial"/>
              </a:rPr>
              <a:t>After Choosing “</a:t>
            </a:r>
            <a:r>
              <a:rPr lang="en-US" sz="1600" b="1" i="1">
                <a:solidFill>
                  <a:schemeClr val="tx1">
                    <a:lumMod val="95000"/>
                    <a:lumOff val="5000"/>
                  </a:schemeClr>
                </a:solidFill>
                <a:latin typeface="Arial"/>
                <a:cs typeface="Arial"/>
              </a:rPr>
              <a:t>Help” </a:t>
            </a:r>
            <a:r>
              <a:rPr lang="en-US" sz="1600" b="1">
                <a:solidFill>
                  <a:schemeClr val="tx1">
                    <a:lumMod val="95000"/>
                    <a:lumOff val="5000"/>
                  </a:schemeClr>
                </a:solidFill>
                <a:latin typeface="Arial"/>
                <a:cs typeface="Arial"/>
              </a:rPr>
              <a:t>from “</a:t>
            </a:r>
            <a:r>
              <a:rPr lang="en-US" sz="1600" b="1" i="1">
                <a:solidFill>
                  <a:schemeClr val="tx1">
                    <a:lumMod val="95000"/>
                    <a:lumOff val="5000"/>
                  </a:schemeClr>
                </a:solidFill>
                <a:latin typeface="Arial"/>
                <a:cs typeface="Arial"/>
              </a:rPr>
              <a:t>Options”</a:t>
            </a:r>
            <a:r>
              <a:rPr lang="en-US" sz="1600" b="1">
                <a:solidFill>
                  <a:schemeClr val="tx1">
                    <a:lumMod val="95000"/>
                    <a:lumOff val="5000"/>
                  </a:schemeClr>
                </a:solidFill>
                <a:latin typeface="Arial"/>
                <a:cs typeface="Arial"/>
              </a:rPr>
              <a:t> Dropdown</a:t>
            </a:r>
          </a:p>
        </p:txBody>
      </p:sp>
      <p:sp>
        <p:nvSpPr>
          <p:cNvPr id="17" name="Rectangle 16">
            <a:extLst>
              <a:ext uri="{FF2B5EF4-FFF2-40B4-BE49-F238E27FC236}">
                <a16:creationId xmlns:a16="http://schemas.microsoft.com/office/drawing/2014/main" id="{219DFA95-2A48-1D46-9060-7ECBA7BFB4F7}"/>
              </a:ext>
            </a:extLst>
          </p:cNvPr>
          <p:cNvSpPr/>
          <p:nvPr/>
        </p:nvSpPr>
        <p:spPr>
          <a:xfrm>
            <a:off x="557258" y="1638562"/>
            <a:ext cx="4613553" cy="4003941"/>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row: Right 11">
            <a:extLst>
              <a:ext uri="{FF2B5EF4-FFF2-40B4-BE49-F238E27FC236}">
                <a16:creationId xmlns:a16="http://schemas.microsoft.com/office/drawing/2014/main" id="{CB3728BD-27E2-EABF-8624-6C7B2589528E}"/>
              </a:ext>
            </a:extLst>
          </p:cNvPr>
          <p:cNvSpPr/>
          <p:nvPr/>
        </p:nvSpPr>
        <p:spPr>
          <a:xfrm flipH="1">
            <a:off x="4854620" y="3967239"/>
            <a:ext cx="1158493" cy="645984"/>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cene3d>
              <a:camera prst="orthographicFront">
                <a:rot lat="10800000" lon="10799999" rev="10799999"/>
              </a:camera>
              <a:lightRig rig="threePt" dir="t"/>
            </a:scene3d>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267547701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4742A1-E698-26A7-F019-0155CCD1A41A}"/>
              </a:ext>
            </a:extLst>
          </p:cNvPr>
          <p:cNvPicPr>
            <a:picLocks noChangeAspect="1"/>
          </p:cNvPicPr>
          <p:nvPr/>
        </p:nvPicPr>
        <p:blipFill>
          <a:blip r:embed="rId3"/>
          <a:stretch>
            <a:fillRect/>
          </a:stretch>
        </p:blipFill>
        <p:spPr>
          <a:xfrm>
            <a:off x="557258" y="1172971"/>
            <a:ext cx="10774439" cy="4469532"/>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WBSCM Help Features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8" name="Rectangle: Rounded Corners 7">
            <a:extLst>
              <a:ext uri="{FF2B5EF4-FFF2-40B4-BE49-F238E27FC236}">
                <a16:creationId xmlns:a16="http://schemas.microsoft.com/office/drawing/2014/main" id="{700F7349-4F45-A000-D20A-F6917C7A9BC5}"/>
              </a:ext>
            </a:extLst>
          </p:cNvPr>
          <p:cNvSpPr/>
          <p:nvPr/>
        </p:nvSpPr>
        <p:spPr>
          <a:xfrm>
            <a:off x="6234675" y="3857854"/>
            <a:ext cx="3879477" cy="1510737"/>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panose="020B0604020202020204" pitchFamily="34" charset="0"/>
                <a:cs typeface="Arial" panose="020B0604020202020204" pitchFamily="34" charset="0"/>
              </a:rPr>
              <a:t>Job Aid Pop Ups are specific to transactions users are working on in the Main Content Area</a:t>
            </a:r>
          </a:p>
        </p:txBody>
      </p:sp>
      <p:sp>
        <p:nvSpPr>
          <p:cNvPr id="17" name="Rectangle 16">
            <a:extLst>
              <a:ext uri="{FF2B5EF4-FFF2-40B4-BE49-F238E27FC236}">
                <a16:creationId xmlns:a16="http://schemas.microsoft.com/office/drawing/2014/main" id="{219DFA95-2A48-1D46-9060-7ECBA7BFB4F7}"/>
              </a:ext>
            </a:extLst>
          </p:cNvPr>
          <p:cNvSpPr/>
          <p:nvPr/>
        </p:nvSpPr>
        <p:spPr>
          <a:xfrm>
            <a:off x="557258" y="1638562"/>
            <a:ext cx="4613553" cy="4003941"/>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89F6F56D-8050-5502-684D-56C674F6228A}"/>
              </a:ext>
            </a:extLst>
          </p:cNvPr>
          <p:cNvSpPr/>
          <p:nvPr/>
        </p:nvSpPr>
        <p:spPr>
          <a:xfrm>
            <a:off x="6564442" y="2974865"/>
            <a:ext cx="2049327" cy="251309"/>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D8070081-10B6-E781-33C5-FC1E48DD1EA3}"/>
              </a:ext>
            </a:extLst>
          </p:cNvPr>
          <p:cNvSpPr/>
          <p:nvPr/>
        </p:nvSpPr>
        <p:spPr>
          <a:xfrm>
            <a:off x="3121484" y="3816438"/>
            <a:ext cx="1816023" cy="901219"/>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row: Right 11">
            <a:extLst>
              <a:ext uri="{FF2B5EF4-FFF2-40B4-BE49-F238E27FC236}">
                <a16:creationId xmlns:a16="http://schemas.microsoft.com/office/drawing/2014/main" id="{CB3728BD-27E2-EABF-8624-6C7B2589528E}"/>
              </a:ext>
            </a:extLst>
          </p:cNvPr>
          <p:cNvSpPr/>
          <p:nvPr/>
        </p:nvSpPr>
        <p:spPr>
          <a:xfrm flipH="1">
            <a:off x="4682497" y="3883384"/>
            <a:ext cx="1158493" cy="645984"/>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cene3d>
              <a:camera prst="orthographicFront">
                <a:rot lat="10800000" lon="10799999" rev="10799999"/>
              </a:camera>
              <a:lightRig rig="threePt" dir="t"/>
            </a:scene3d>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3" name="Arrow: Right 2">
            <a:extLst>
              <a:ext uri="{FF2B5EF4-FFF2-40B4-BE49-F238E27FC236}">
                <a16:creationId xmlns:a16="http://schemas.microsoft.com/office/drawing/2014/main" id="{01034C3A-57F1-03A5-7DB0-9AE216F9486C}"/>
              </a:ext>
            </a:extLst>
          </p:cNvPr>
          <p:cNvSpPr/>
          <p:nvPr/>
        </p:nvSpPr>
        <p:spPr>
          <a:xfrm rot="7648712" flipH="1">
            <a:off x="5475956" y="3457581"/>
            <a:ext cx="1273747" cy="645984"/>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cene3d>
              <a:camera prst="orthographicFront">
                <a:rot lat="10800000" lon="10799999" rev="10799999"/>
              </a:camera>
              <a:lightRig rig="threePt" dir="t"/>
            </a:scene3d>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46906068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04</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75864" y="2664491"/>
            <a:ext cx="9596718" cy="1555144"/>
          </a:xfrm>
        </p:spPr>
        <p:txBody>
          <a:bodyPr lIns="91440" tIns="45720" rIns="91440" bIns="45720" anchor="t"/>
          <a:lstStyle/>
          <a:p>
            <a:r>
              <a:rPr lang="en-US" sz="6000"/>
              <a:t>Setting Up Accessibility Options</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26</a:t>
            </a:fld>
            <a:endParaRPr lang="en-US"/>
          </a:p>
        </p:txBody>
      </p:sp>
    </p:spTree>
    <p:extLst>
      <p:ext uri="{BB962C8B-B14F-4D97-AF65-F5344CB8AC3E}">
        <p14:creationId xmlns:p14="http://schemas.microsoft.com/office/powerpoint/2010/main" val="27538293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Set Up Accessibility in WBSCM</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0" name="Rectangle 29">
            <a:extLst>
              <a:ext uri="{FF2B5EF4-FFF2-40B4-BE49-F238E27FC236}">
                <a16:creationId xmlns:a16="http://schemas.microsoft.com/office/drawing/2014/main" id="{E3DD67ED-6D5C-6DDC-B6E5-E722B0848332}"/>
              </a:ext>
            </a:extLst>
          </p:cNvPr>
          <p:cNvSpPr/>
          <p:nvPr/>
        </p:nvSpPr>
        <p:spPr>
          <a:xfrm>
            <a:off x="619816" y="1338524"/>
            <a:ext cx="10735568" cy="1411007"/>
          </a:xfrm>
          <a:prstGeom prst="rect">
            <a:avLst/>
          </a:prstGeom>
          <a:solidFill>
            <a:schemeClr val="bg1">
              <a:lumMod val="85000"/>
            </a:schemeClr>
          </a:solidFill>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solidFill>
                  <a:schemeClr val="tx1"/>
                </a:solidFill>
                <a:latin typeface="Arial"/>
                <a:ea typeface="+mn-lt"/>
                <a:cs typeface="+mn-lt"/>
              </a:rPr>
              <a:t>Once activated, users can: </a:t>
            </a:r>
            <a:endParaRPr lang="en-US">
              <a:solidFill>
                <a:schemeClr val="tx1"/>
              </a:solidFill>
              <a:latin typeface="Arial"/>
              <a:ea typeface="+mn-lt"/>
              <a:cs typeface="Arial"/>
            </a:endParaRPr>
          </a:p>
          <a:p>
            <a:pPr marL="285750" indent="-285750">
              <a:buFont typeface="Arial"/>
              <a:buChar char="•"/>
            </a:pPr>
            <a:r>
              <a:rPr lang="en-US">
                <a:solidFill>
                  <a:schemeClr val="tx1"/>
                </a:solidFill>
                <a:latin typeface="Arial"/>
                <a:ea typeface="+mn-lt"/>
                <a:cs typeface="+mn-lt"/>
              </a:rPr>
              <a:t>Navigate using hot keys associated with preferred screen reader. </a:t>
            </a:r>
            <a:endParaRPr lang="en-US">
              <a:solidFill>
                <a:schemeClr val="tx1"/>
              </a:solidFill>
              <a:latin typeface="Arial"/>
              <a:ea typeface="+mn-lt"/>
              <a:cs typeface="Arial"/>
            </a:endParaRPr>
          </a:p>
          <a:p>
            <a:pPr marL="285750" indent="-285750">
              <a:buFont typeface="Arial"/>
              <a:buChar char="•"/>
            </a:pPr>
            <a:r>
              <a:rPr lang="en-US">
                <a:solidFill>
                  <a:schemeClr val="tx1"/>
                </a:solidFill>
                <a:latin typeface="Arial"/>
                <a:ea typeface="+mn-lt"/>
                <a:cs typeface="+mn-lt"/>
              </a:rPr>
              <a:t>Access detailed tooltips and instruction boxes.</a:t>
            </a:r>
            <a:endParaRPr lang="en-US">
              <a:solidFill>
                <a:schemeClr val="tx1"/>
              </a:solidFill>
              <a:latin typeface="Arial"/>
              <a:ea typeface="+mn-lt"/>
              <a:cs typeface="Arial"/>
            </a:endParaRPr>
          </a:p>
          <a:p>
            <a:pPr marL="285750" indent="-285750">
              <a:buFont typeface="Arial"/>
              <a:buChar char="•"/>
            </a:pPr>
            <a:r>
              <a:rPr lang="en-US">
                <a:solidFill>
                  <a:schemeClr val="tx1"/>
                </a:solidFill>
                <a:latin typeface="Arial"/>
                <a:ea typeface="+mn-lt"/>
                <a:cs typeface="+mn-lt"/>
              </a:rPr>
              <a:t>Access updates as accessibility guidelines change and new methods of conformance are available.</a:t>
            </a:r>
            <a:endParaRPr lang="en-US">
              <a:solidFill>
                <a:schemeClr val="tx1"/>
              </a:solidFill>
              <a:latin typeface="Arial"/>
              <a:cs typeface="Arial"/>
            </a:endParaRPr>
          </a:p>
        </p:txBody>
      </p:sp>
      <p:pic>
        <p:nvPicPr>
          <p:cNvPr id="5" name="Picture 5" descr="Graphical user interface, application&#10;&#10;Description automatically generated">
            <a:extLst>
              <a:ext uri="{FF2B5EF4-FFF2-40B4-BE49-F238E27FC236}">
                <a16:creationId xmlns:a16="http://schemas.microsoft.com/office/drawing/2014/main" id="{3DF6EB7F-C7FA-24A0-A8F9-ABCB9D57CDC9}"/>
              </a:ext>
            </a:extLst>
          </p:cNvPr>
          <p:cNvPicPr>
            <a:picLocks noChangeAspect="1"/>
          </p:cNvPicPr>
          <p:nvPr/>
        </p:nvPicPr>
        <p:blipFill>
          <a:blip r:embed="rId3"/>
          <a:stretch>
            <a:fillRect/>
          </a:stretch>
        </p:blipFill>
        <p:spPr>
          <a:xfrm>
            <a:off x="585355" y="2851290"/>
            <a:ext cx="10735540" cy="2610148"/>
          </a:xfrm>
          <a:prstGeom prst="rect">
            <a:avLst/>
          </a:prstGeom>
        </p:spPr>
      </p:pic>
      <p:sp>
        <p:nvSpPr>
          <p:cNvPr id="12" name="Arrow: Left 11">
            <a:extLst>
              <a:ext uri="{FF2B5EF4-FFF2-40B4-BE49-F238E27FC236}">
                <a16:creationId xmlns:a16="http://schemas.microsoft.com/office/drawing/2014/main" id="{D6CCAA70-873C-7165-D21B-13E3033022C1}"/>
              </a:ext>
            </a:extLst>
          </p:cNvPr>
          <p:cNvSpPr/>
          <p:nvPr/>
        </p:nvSpPr>
        <p:spPr>
          <a:xfrm>
            <a:off x="4712356" y="3566905"/>
            <a:ext cx="3987761" cy="2141437"/>
          </a:xfrm>
          <a:prstGeom prst="lef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1. Click on “Personalize tab” then </a:t>
            </a:r>
            <a:br>
              <a:rPr lang="en-US" sz="1600" b="1">
                <a:solidFill>
                  <a:schemeClr val="tx1">
                    <a:lumMod val="95000"/>
                    <a:lumOff val="5000"/>
                  </a:schemeClr>
                </a:solidFill>
                <a:latin typeface="Arial"/>
                <a:cs typeface="Arial"/>
              </a:rPr>
            </a:br>
            <a:r>
              <a:rPr lang="en-US" sz="1600" b="1">
                <a:solidFill>
                  <a:schemeClr val="tx1">
                    <a:lumMod val="95000"/>
                    <a:lumOff val="5000"/>
                  </a:schemeClr>
                </a:solidFill>
                <a:latin typeface="Arial"/>
                <a:cs typeface="Arial"/>
              </a:rPr>
              <a:t>2. Click “Portal” from the drop-down menu</a:t>
            </a:r>
          </a:p>
        </p:txBody>
      </p:sp>
      <p:sp>
        <p:nvSpPr>
          <p:cNvPr id="3" name="Oval 2">
            <a:extLst>
              <a:ext uri="{FF2B5EF4-FFF2-40B4-BE49-F238E27FC236}">
                <a16:creationId xmlns:a16="http://schemas.microsoft.com/office/drawing/2014/main" id="{BCE4E609-A586-746C-DE50-A56DE57F7EE6}"/>
              </a:ext>
            </a:extLst>
          </p:cNvPr>
          <p:cNvSpPr/>
          <p:nvPr/>
        </p:nvSpPr>
        <p:spPr>
          <a:xfrm>
            <a:off x="3345121" y="3566905"/>
            <a:ext cx="503696" cy="464951"/>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4" name="Oval 3">
            <a:extLst>
              <a:ext uri="{FF2B5EF4-FFF2-40B4-BE49-F238E27FC236}">
                <a16:creationId xmlns:a16="http://schemas.microsoft.com/office/drawing/2014/main" id="{2CB25ABD-2BC4-06C4-A62B-E22DC0A87DA4}"/>
              </a:ext>
            </a:extLst>
          </p:cNvPr>
          <p:cNvSpPr/>
          <p:nvPr/>
        </p:nvSpPr>
        <p:spPr>
          <a:xfrm>
            <a:off x="4321330" y="4380046"/>
            <a:ext cx="503696" cy="464951"/>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a:t>
            </a:r>
          </a:p>
        </p:txBody>
      </p:sp>
    </p:spTree>
    <p:extLst>
      <p:ext uri="{BB962C8B-B14F-4D97-AF65-F5344CB8AC3E}">
        <p14:creationId xmlns:p14="http://schemas.microsoft.com/office/powerpoint/2010/main" val="212521807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Set Up Accessibility in WBSCM</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4" name="Picture 4" descr="Graphical user interface, application&#10;&#10;Description automatically generated">
            <a:extLst>
              <a:ext uri="{FF2B5EF4-FFF2-40B4-BE49-F238E27FC236}">
                <a16:creationId xmlns:a16="http://schemas.microsoft.com/office/drawing/2014/main" id="{2F1AA568-9FF5-5E01-243B-9FF08626B707}"/>
              </a:ext>
            </a:extLst>
          </p:cNvPr>
          <p:cNvPicPr>
            <a:picLocks noChangeAspect="1"/>
          </p:cNvPicPr>
          <p:nvPr/>
        </p:nvPicPr>
        <p:blipFill>
          <a:blip r:embed="rId3"/>
          <a:stretch>
            <a:fillRect/>
          </a:stretch>
        </p:blipFill>
        <p:spPr>
          <a:xfrm>
            <a:off x="585141" y="1225866"/>
            <a:ext cx="10720681" cy="4585010"/>
          </a:xfrm>
          <a:prstGeom prst="rect">
            <a:avLst/>
          </a:prstGeom>
          <a:ln w="12700">
            <a:solidFill>
              <a:schemeClr val="tx1"/>
            </a:solidFill>
          </a:ln>
        </p:spPr>
      </p:pic>
      <p:sp>
        <p:nvSpPr>
          <p:cNvPr id="5" name="Arrow: Left 4">
            <a:extLst>
              <a:ext uri="{FF2B5EF4-FFF2-40B4-BE49-F238E27FC236}">
                <a16:creationId xmlns:a16="http://schemas.microsoft.com/office/drawing/2014/main" id="{2A33F76B-E32A-FCCD-E00B-444DDC4A3EBD}"/>
              </a:ext>
            </a:extLst>
          </p:cNvPr>
          <p:cNvSpPr/>
          <p:nvPr/>
        </p:nvSpPr>
        <p:spPr>
          <a:xfrm>
            <a:off x="6039762" y="1988598"/>
            <a:ext cx="1750246" cy="585930"/>
          </a:xfrm>
          <a:prstGeom prst="lef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Click Modify</a:t>
            </a:r>
          </a:p>
        </p:txBody>
      </p:sp>
      <p:sp>
        <p:nvSpPr>
          <p:cNvPr id="3" name="Oval 2">
            <a:extLst>
              <a:ext uri="{FF2B5EF4-FFF2-40B4-BE49-F238E27FC236}">
                <a16:creationId xmlns:a16="http://schemas.microsoft.com/office/drawing/2014/main" id="{1763B234-98DA-1AA3-0185-1D1A2BA1A1DB}"/>
              </a:ext>
            </a:extLst>
          </p:cNvPr>
          <p:cNvSpPr/>
          <p:nvPr/>
        </p:nvSpPr>
        <p:spPr>
          <a:xfrm>
            <a:off x="7647625" y="1816612"/>
            <a:ext cx="503696" cy="464951"/>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3</a:t>
            </a:r>
          </a:p>
        </p:txBody>
      </p:sp>
    </p:spTree>
    <p:extLst>
      <p:ext uri="{BB962C8B-B14F-4D97-AF65-F5344CB8AC3E}">
        <p14:creationId xmlns:p14="http://schemas.microsoft.com/office/powerpoint/2010/main" val="128247426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Set Up Accessibility in WBSCM</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4" name="Picture 4" descr="Graphical user interface, application&#10;&#10;Description automatically generated">
            <a:extLst>
              <a:ext uri="{FF2B5EF4-FFF2-40B4-BE49-F238E27FC236}">
                <a16:creationId xmlns:a16="http://schemas.microsoft.com/office/drawing/2014/main" id="{2F1AA568-9FF5-5E01-243B-9FF08626B707}"/>
              </a:ext>
            </a:extLst>
          </p:cNvPr>
          <p:cNvPicPr>
            <a:picLocks noChangeAspect="1"/>
          </p:cNvPicPr>
          <p:nvPr/>
        </p:nvPicPr>
        <p:blipFill>
          <a:blip r:embed="rId3"/>
          <a:stretch>
            <a:fillRect/>
          </a:stretch>
        </p:blipFill>
        <p:spPr>
          <a:xfrm>
            <a:off x="585141" y="1225866"/>
            <a:ext cx="10720681" cy="4585010"/>
          </a:xfrm>
          <a:prstGeom prst="rect">
            <a:avLst/>
          </a:prstGeom>
          <a:ln w="12700">
            <a:solidFill>
              <a:schemeClr val="tx1"/>
            </a:solidFill>
          </a:ln>
        </p:spPr>
      </p:pic>
      <p:sp>
        <p:nvSpPr>
          <p:cNvPr id="5" name="Arrow: Left 4">
            <a:extLst>
              <a:ext uri="{FF2B5EF4-FFF2-40B4-BE49-F238E27FC236}">
                <a16:creationId xmlns:a16="http://schemas.microsoft.com/office/drawing/2014/main" id="{2A33F76B-E32A-FCCD-E00B-444DDC4A3EBD}"/>
              </a:ext>
            </a:extLst>
          </p:cNvPr>
          <p:cNvSpPr/>
          <p:nvPr/>
        </p:nvSpPr>
        <p:spPr>
          <a:xfrm>
            <a:off x="7949466" y="3333857"/>
            <a:ext cx="2662764" cy="1084522"/>
          </a:xfrm>
          <a:prstGeom prst="lef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Click Activate Accessibility Feature</a:t>
            </a:r>
          </a:p>
        </p:txBody>
      </p:sp>
      <p:sp>
        <p:nvSpPr>
          <p:cNvPr id="3" name="Oval 2">
            <a:extLst>
              <a:ext uri="{FF2B5EF4-FFF2-40B4-BE49-F238E27FC236}">
                <a16:creationId xmlns:a16="http://schemas.microsoft.com/office/drawing/2014/main" id="{FBC10A09-7CD6-7B2B-F593-E903F9D00AB5}"/>
              </a:ext>
            </a:extLst>
          </p:cNvPr>
          <p:cNvSpPr/>
          <p:nvPr/>
        </p:nvSpPr>
        <p:spPr>
          <a:xfrm>
            <a:off x="10360382" y="3285895"/>
            <a:ext cx="503696" cy="464951"/>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a:t>
            </a:r>
          </a:p>
        </p:txBody>
      </p:sp>
    </p:spTree>
    <p:extLst>
      <p:ext uri="{BB962C8B-B14F-4D97-AF65-F5344CB8AC3E}">
        <p14:creationId xmlns:p14="http://schemas.microsoft.com/office/powerpoint/2010/main" val="15120843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87">
            <a:extLst>
              <a:ext uri="{FF2B5EF4-FFF2-40B4-BE49-F238E27FC236}">
                <a16:creationId xmlns:a16="http://schemas.microsoft.com/office/drawing/2014/main" id="{17BF17DE-B63D-432E-B917-EBE47591B7E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113" y="9525"/>
            <a:ext cx="8056563" cy="6858000"/>
          </a:xfrm>
          <a:prstGeom prst="rect">
            <a:avLst/>
          </a:prstGeom>
        </p:spPr>
      </p:pic>
      <p:sp>
        <p:nvSpPr>
          <p:cNvPr id="3" name="Oval 2">
            <a:extLst>
              <a:ext uri="{FF2B5EF4-FFF2-40B4-BE49-F238E27FC236}">
                <a16:creationId xmlns:a16="http://schemas.microsoft.com/office/drawing/2014/main" id="{FB41A1B3-D42B-48E9-A89C-734D7F103D0E}"/>
              </a:ext>
            </a:extLst>
          </p:cNvPr>
          <p:cNvSpPr/>
          <p:nvPr/>
        </p:nvSpPr>
        <p:spPr>
          <a:xfrm>
            <a:off x="-1563316" y="2390209"/>
            <a:ext cx="11308718" cy="2229146"/>
          </a:xfrm>
          <a:prstGeom prst="ellipse">
            <a:avLst/>
          </a:prstGeom>
          <a:solidFill>
            <a:srgbClr val="EF4B2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latin typeface="Rockwell" panose="02060603020205020403" pitchFamily="18" charset="0"/>
            </a:endParaRPr>
          </a:p>
        </p:txBody>
      </p:sp>
      <p:pic>
        <p:nvPicPr>
          <p:cNvPr id="4" name="Picture Placeholder 95">
            <a:extLst>
              <a:ext uri="{FF2B5EF4-FFF2-40B4-BE49-F238E27FC236}">
                <a16:creationId xmlns:a16="http://schemas.microsoft.com/office/drawing/2014/main" id="{524B90D8-495E-48C5-92A0-375EA1CB42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75" y="-18191"/>
            <a:ext cx="8030909" cy="4427583"/>
          </a:xfrm>
          <a:custGeom>
            <a:avLst/>
            <a:gdLst>
              <a:gd name="connsiteX0" fmla="*/ 0 w 19477036"/>
              <a:gd name="connsiteY0" fmla="*/ 0 h 7188199"/>
              <a:gd name="connsiteX1" fmla="*/ 19477036 w 19477036"/>
              <a:gd name="connsiteY1" fmla="*/ 0 h 7188199"/>
              <a:gd name="connsiteX2" fmla="*/ 19477036 w 19477036"/>
              <a:gd name="connsiteY2" fmla="*/ 6632330 h 7188199"/>
              <a:gd name="connsiteX3" fmla="*/ 19168114 w 19477036"/>
              <a:gd name="connsiteY3" fmla="*/ 6670519 h 7188199"/>
              <a:gd name="connsiteX4" fmla="*/ 9738518 w 19477036"/>
              <a:gd name="connsiteY4" fmla="*/ 7188199 h 7188199"/>
              <a:gd name="connsiteX5" fmla="*/ 308926 w 19477036"/>
              <a:gd name="connsiteY5" fmla="*/ 6670519 h 7188199"/>
              <a:gd name="connsiteX6" fmla="*/ 0 w 19477036"/>
              <a:gd name="connsiteY6" fmla="*/ 6632329 h 71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7036" h="7188199">
                <a:moveTo>
                  <a:pt x="0" y="0"/>
                </a:moveTo>
                <a:lnTo>
                  <a:pt x="19477036" y="0"/>
                </a:lnTo>
                <a:lnTo>
                  <a:pt x="19477036" y="6632330"/>
                </a:lnTo>
                <a:lnTo>
                  <a:pt x="19168114" y="6670519"/>
                </a:lnTo>
                <a:cubicBezTo>
                  <a:pt x="16315519" y="7002281"/>
                  <a:pt x="13116973" y="7188199"/>
                  <a:pt x="9738518" y="7188199"/>
                </a:cubicBezTo>
                <a:cubicBezTo>
                  <a:pt x="6360066" y="7188199"/>
                  <a:pt x="3161519" y="7002281"/>
                  <a:pt x="308926" y="6670519"/>
                </a:cubicBezTo>
                <a:lnTo>
                  <a:pt x="0" y="6632329"/>
                </a:lnTo>
                <a:close/>
              </a:path>
            </a:pathLst>
          </a:cu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6CD06652-368C-40F0-99B3-F7B17973804D}"/>
              </a:ext>
            </a:extLst>
          </p:cNvPr>
          <p:cNvGrpSpPr/>
          <p:nvPr/>
        </p:nvGrpSpPr>
        <p:grpSpPr>
          <a:xfrm>
            <a:off x="7885287" y="-30092"/>
            <a:ext cx="4325982" cy="6889551"/>
            <a:chOff x="7845699" y="-13359"/>
            <a:chExt cx="4325982" cy="6889551"/>
          </a:xfrm>
        </p:grpSpPr>
        <p:sp>
          <p:nvSpPr>
            <p:cNvPr id="35" name="Rectangle 34">
              <a:extLst>
                <a:ext uri="{FF2B5EF4-FFF2-40B4-BE49-F238E27FC236}">
                  <a16:creationId xmlns:a16="http://schemas.microsoft.com/office/drawing/2014/main" id="{B62867DB-AB2C-4817-B73C-82897C1FE0F1}"/>
                </a:ext>
              </a:extLst>
            </p:cNvPr>
            <p:cNvSpPr/>
            <p:nvPr userDrawn="1"/>
          </p:nvSpPr>
          <p:spPr>
            <a:xfrm>
              <a:off x="8011834" y="-13359"/>
              <a:ext cx="4159847" cy="6889551"/>
            </a:xfrm>
            <a:prstGeom prst="rect">
              <a:avLst/>
            </a:prstGeom>
            <a:solidFill>
              <a:schemeClr val="bg1"/>
            </a:solid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2">
                  <a:latin typeface="Rockwell" panose="02060603020205020403" pitchFamily="18" charset="0"/>
                </a:rPr>
                <a:t> </a:t>
              </a:r>
            </a:p>
          </p:txBody>
        </p:sp>
        <p:sp>
          <p:nvSpPr>
            <p:cNvPr id="36" name="Isosceles Triangle 3">
              <a:extLst>
                <a:ext uri="{FF2B5EF4-FFF2-40B4-BE49-F238E27FC236}">
                  <a16:creationId xmlns:a16="http://schemas.microsoft.com/office/drawing/2014/main" id="{3AD33C12-C316-421D-BF5A-B1820EB87C8C}"/>
                </a:ext>
              </a:extLst>
            </p:cNvPr>
            <p:cNvSpPr/>
            <p:nvPr userDrawn="1"/>
          </p:nvSpPr>
          <p:spPr>
            <a:xfrm rot="16200000" flipH="1">
              <a:off x="7795248" y="862181"/>
              <a:ext cx="698960" cy="5980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grpSp>
      <p:sp>
        <p:nvSpPr>
          <p:cNvPr id="102" name="Text Placeholder 101">
            <a:extLst>
              <a:ext uri="{FF2B5EF4-FFF2-40B4-BE49-F238E27FC236}">
                <a16:creationId xmlns:a16="http://schemas.microsoft.com/office/drawing/2014/main" id="{6713DB66-A9C0-447E-8EE3-E06E525EE95B}"/>
              </a:ext>
            </a:extLst>
          </p:cNvPr>
          <p:cNvSpPr>
            <a:spLocks noGrp="1"/>
          </p:cNvSpPr>
          <p:nvPr>
            <p:ph type="body" sz="quarter" idx="14"/>
          </p:nvPr>
        </p:nvSpPr>
        <p:spPr>
          <a:xfrm>
            <a:off x="690281" y="5144341"/>
            <a:ext cx="6562165" cy="1292316"/>
          </a:xfrm>
        </p:spPr>
        <p:txBody>
          <a:bodyPr lIns="91440" tIns="45720" rIns="91440" bIns="45720" anchor="t"/>
          <a:lstStyle/>
          <a:p>
            <a:r>
              <a:rPr lang="en-US">
                <a:latin typeface="Arial"/>
                <a:cs typeface="Arial"/>
              </a:rPr>
              <a:t>WBSCM Getting Started Course Outline</a:t>
            </a:r>
            <a:endParaRPr lang="en-US"/>
          </a:p>
        </p:txBody>
      </p:sp>
      <p:sp>
        <p:nvSpPr>
          <p:cNvPr id="103" name="Text Placeholder 102">
            <a:extLst>
              <a:ext uri="{FF2B5EF4-FFF2-40B4-BE49-F238E27FC236}">
                <a16:creationId xmlns:a16="http://schemas.microsoft.com/office/drawing/2014/main" id="{D799B46D-D366-45D1-982F-E832C19CA86A}"/>
              </a:ext>
            </a:extLst>
          </p:cNvPr>
          <p:cNvSpPr>
            <a:spLocks noGrp="1"/>
          </p:cNvSpPr>
          <p:nvPr>
            <p:ph type="body" sz="quarter" idx="15"/>
          </p:nvPr>
        </p:nvSpPr>
        <p:spPr>
          <a:xfrm>
            <a:off x="9468523" y="1098670"/>
            <a:ext cx="2085109" cy="320483"/>
          </a:xfrm>
        </p:spPr>
        <p:txBody>
          <a:bodyPr/>
          <a:lstStyle/>
          <a:p>
            <a:r>
              <a:rPr lang="en-US"/>
              <a:t>Introduction</a:t>
            </a:r>
          </a:p>
        </p:txBody>
      </p:sp>
      <p:sp>
        <p:nvSpPr>
          <p:cNvPr id="39" name="Text Placeholder 38">
            <a:extLst>
              <a:ext uri="{FF2B5EF4-FFF2-40B4-BE49-F238E27FC236}">
                <a16:creationId xmlns:a16="http://schemas.microsoft.com/office/drawing/2014/main" id="{63A877A6-A19F-4B91-ABBD-72BC4FC0B08E}"/>
              </a:ext>
            </a:extLst>
          </p:cNvPr>
          <p:cNvSpPr>
            <a:spLocks noGrp="1"/>
          </p:cNvSpPr>
          <p:nvPr>
            <p:ph type="body" sz="quarter" idx="11"/>
          </p:nvPr>
        </p:nvSpPr>
        <p:spPr>
          <a:xfrm>
            <a:off x="9495794" y="1416823"/>
            <a:ext cx="2266949" cy="591671"/>
          </a:xfrm>
        </p:spPr>
        <p:txBody>
          <a:bodyPr lIns="91440" tIns="45720" rIns="91440" bIns="45720" anchor="t"/>
          <a:lstStyle/>
          <a:p>
            <a:r>
              <a:rPr lang="en-US">
                <a:latin typeface="Arial"/>
                <a:cs typeface="Arial"/>
              </a:rPr>
              <a:t>Course Objectives and Outcomes.</a:t>
            </a:r>
          </a:p>
        </p:txBody>
      </p:sp>
      <p:sp>
        <p:nvSpPr>
          <p:cNvPr id="40" name="Text Placeholder 39">
            <a:extLst>
              <a:ext uri="{FF2B5EF4-FFF2-40B4-BE49-F238E27FC236}">
                <a16:creationId xmlns:a16="http://schemas.microsoft.com/office/drawing/2014/main" id="{54398BFE-CC4A-4558-8B6B-EBFD7705BBE6}"/>
              </a:ext>
            </a:extLst>
          </p:cNvPr>
          <p:cNvSpPr>
            <a:spLocks noGrp="1"/>
          </p:cNvSpPr>
          <p:nvPr>
            <p:ph type="body" sz="quarter" idx="12"/>
          </p:nvPr>
        </p:nvSpPr>
        <p:spPr>
          <a:xfrm>
            <a:off x="9468523" y="3830299"/>
            <a:ext cx="2336222" cy="320483"/>
          </a:xfrm>
        </p:spPr>
        <p:txBody>
          <a:bodyPr lIns="91440" tIns="45720" rIns="91440" bIns="45720" anchor="t"/>
          <a:lstStyle/>
          <a:p>
            <a:r>
              <a:rPr lang="en-US"/>
              <a:t>Help Features</a:t>
            </a:r>
          </a:p>
        </p:txBody>
      </p:sp>
      <p:sp>
        <p:nvSpPr>
          <p:cNvPr id="41" name="Text Placeholder 40">
            <a:extLst>
              <a:ext uri="{FF2B5EF4-FFF2-40B4-BE49-F238E27FC236}">
                <a16:creationId xmlns:a16="http://schemas.microsoft.com/office/drawing/2014/main" id="{92263340-C08E-4A7F-A4F1-BD375FA70CD4}"/>
              </a:ext>
            </a:extLst>
          </p:cNvPr>
          <p:cNvSpPr>
            <a:spLocks noGrp="1"/>
          </p:cNvSpPr>
          <p:nvPr>
            <p:ph type="body" sz="quarter" idx="13"/>
          </p:nvPr>
        </p:nvSpPr>
        <p:spPr>
          <a:xfrm>
            <a:off x="9501012" y="4119049"/>
            <a:ext cx="2307417" cy="762799"/>
          </a:xfrm>
        </p:spPr>
        <p:txBody>
          <a:bodyPr lIns="91440" tIns="45720" rIns="91440" bIns="45720" anchor="t"/>
          <a:lstStyle/>
          <a:p>
            <a:r>
              <a:rPr lang="en-US"/>
              <a:t>Help Module Tab and Job Aid Pop Up Features </a:t>
            </a:r>
          </a:p>
        </p:txBody>
      </p:sp>
      <p:sp>
        <p:nvSpPr>
          <p:cNvPr id="104" name="Text Placeholder 103">
            <a:extLst>
              <a:ext uri="{FF2B5EF4-FFF2-40B4-BE49-F238E27FC236}">
                <a16:creationId xmlns:a16="http://schemas.microsoft.com/office/drawing/2014/main" id="{FD430992-989C-4536-B590-E9543EBBBDDA}"/>
              </a:ext>
            </a:extLst>
          </p:cNvPr>
          <p:cNvSpPr>
            <a:spLocks noGrp="1"/>
          </p:cNvSpPr>
          <p:nvPr>
            <p:ph type="body" sz="quarter" idx="16"/>
          </p:nvPr>
        </p:nvSpPr>
        <p:spPr>
          <a:xfrm>
            <a:off x="9468523" y="2177416"/>
            <a:ext cx="2336222" cy="355119"/>
          </a:xfrm>
        </p:spPr>
        <p:txBody>
          <a:bodyPr lIns="91440" tIns="45720" rIns="91440" bIns="45720" anchor="t"/>
          <a:lstStyle/>
          <a:p>
            <a:r>
              <a:rPr lang="en-US">
                <a:latin typeface="Arial"/>
                <a:cs typeface="Arial"/>
              </a:rPr>
              <a:t>Training Environment Log-In and Portal Components</a:t>
            </a:r>
          </a:p>
        </p:txBody>
      </p:sp>
      <p:sp>
        <p:nvSpPr>
          <p:cNvPr id="105" name="Text Placeholder 104">
            <a:extLst>
              <a:ext uri="{FF2B5EF4-FFF2-40B4-BE49-F238E27FC236}">
                <a16:creationId xmlns:a16="http://schemas.microsoft.com/office/drawing/2014/main" id="{8DECE2DB-7BD3-483D-A3C2-1B6766ADEBBC}"/>
              </a:ext>
            </a:extLst>
          </p:cNvPr>
          <p:cNvSpPr>
            <a:spLocks noGrp="1"/>
          </p:cNvSpPr>
          <p:nvPr>
            <p:ph type="body" sz="quarter" idx="17"/>
          </p:nvPr>
        </p:nvSpPr>
        <p:spPr>
          <a:xfrm>
            <a:off x="9495794" y="2926657"/>
            <a:ext cx="2206336" cy="755553"/>
          </a:xfrm>
        </p:spPr>
        <p:txBody>
          <a:bodyPr lIns="91440" tIns="45720" rIns="91440" bIns="45720" anchor="t"/>
          <a:lstStyle/>
          <a:p>
            <a:r>
              <a:rPr lang="en-US">
                <a:latin typeface="Arial"/>
                <a:cs typeface="Arial"/>
              </a:rPr>
              <a:t>Logging in to WBSCM training environment view.</a:t>
            </a:r>
            <a:endParaRPr lang="en-US">
              <a:cs typeface="Arial"/>
            </a:endParaRPr>
          </a:p>
        </p:txBody>
      </p:sp>
      <p:sp>
        <p:nvSpPr>
          <p:cNvPr id="38" name="Slide Number Placeholder 37">
            <a:extLst>
              <a:ext uri="{FF2B5EF4-FFF2-40B4-BE49-F238E27FC236}">
                <a16:creationId xmlns:a16="http://schemas.microsoft.com/office/drawing/2014/main" id="{E0A76D08-7EFA-4D51-ABCC-CA2B6673F716}"/>
              </a:ext>
            </a:extLst>
          </p:cNvPr>
          <p:cNvSpPr>
            <a:spLocks noGrp="1"/>
          </p:cNvSpPr>
          <p:nvPr>
            <p:ph type="sldNum" sz="quarter" idx="20"/>
          </p:nvPr>
        </p:nvSpPr>
        <p:spPr/>
        <p:txBody>
          <a:bodyPr/>
          <a:lstStyle/>
          <a:p>
            <a:fld id="{4179449E-6FBB-2343-B3AE-D1EFA46A6E77}" type="slidenum">
              <a:rPr lang="en-US" smtClean="0"/>
              <a:pPr/>
              <a:t>3</a:t>
            </a:fld>
            <a:endParaRPr lang="en-US"/>
          </a:p>
        </p:txBody>
      </p:sp>
      <p:grpSp>
        <p:nvGrpSpPr>
          <p:cNvPr id="72" name="Group 71">
            <a:extLst>
              <a:ext uri="{FF2B5EF4-FFF2-40B4-BE49-F238E27FC236}">
                <a16:creationId xmlns:a16="http://schemas.microsoft.com/office/drawing/2014/main" id="{B1636951-E1DE-4855-B33A-DFE30B44574F}"/>
              </a:ext>
            </a:extLst>
          </p:cNvPr>
          <p:cNvGrpSpPr/>
          <p:nvPr/>
        </p:nvGrpSpPr>
        <p:grpSpPr>
          <a:xfrm>
            <a:off x="8720321" y="1078271"/>
            <a:ext cx="641729" cy="642249"/>
            <a:chOff x="8700762" y="4447800"/>
            <a:chExt cx="2075515" cy="2077200"/>
          </a:xfrm>
          <a:solidFill>
            <a:srgbClr val="66B948"/>
          </a:solidFill>
        </p:grpSpPr>
        <p:sp>
          <p:nvSpPr>
            <p:cNvPr id="73" name="Freeform: Shape 43">
              <a:extLst>
                <a:ext uri="{FF2B5EF4-FFF2-40B4-BE49-F238E27FC236}">
                  <a16:creationId xmlns:a16="http://schemas.microsoft.com/office/drawing/2014/main" id="{D860B9A2-0887-4782-8F2D-4C0B92F344DA}"/>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74" name="Freeform 5">
              <a:extLst>
                <a:ext uri="{FF2B5EF4-FFF2-40B4-BE49-F238E27FC236}">
                  <a16:creationId xmlns:a16="http://schemas.microsoft.com/office/drawing/2014/main" id="{93EEA01E-7879-4DED-BDA0-AB603A1FC7EA}"/>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75" name="Rectangle 74">
            <a:extLst>
              <a:ext uri="{FF2B5EF4-FFF2-40B4-BE49-F238E27FC236}">
                <a16:creationId xmlns:a16="http://schemas.microsoft.com/office/drawing/2014/main" id="{E443B942-E3B8-4C28-B2D8-0BD2C4B9C114}"/>
              </a:ext>
            </a:extLst>
          </p:cNvPr>
          <p:cNvSpPr/>
          <p:nvPr/>
        </p:nvSpPr>
        <p:spPr>
          <a:xfrm>
            <a:off x="8764981" y="1170652"/>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01</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4EFA7016-CF94-4A67-BF2E-8BC28BB35C77}"/>
              </a:ext>
            </a:extLst>
          </p:cNvPr>
          <p:cNvGrpSpPr/>
          <p:nvPr/>
        </p:nvGrpSpPr>
        <p:grpSpPr>
          <a:xfrm>
            <a:off x="8730586" y="2028697"/>
            <a:ext cx="641729" cy="642249"/>
            <a:chOff x="8700762" y="4447800"/>
            <a:chExt cx="2075515" cy="2077200"/>
          </a:xfrm>
          <a:solidFill>
            <a:srgbClr val="66B948"/>
          </a:solidFill>
        </p:grpSpPr>
        <p:sp>
          <p:nvSpPr>
            <p:cNvPr id="77" name="Freeform: Shape 43">
              <a:extLst>
                <a:ext uri="{FF2B5EF4-FFF2-40B4-BE49-F238E27FC236}">
                  <a16:creationId xmlns:a16="http://schemas.microsoft.com/office/drawing/2014/main" id="{DA87C460-1695-4434-A384-3D5142081EA2}"/>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89" name="Freeform 63">
              <a:extLst>
                <a:ext uri="{FF2B5EF4-FFF2-40B4-BE49-F238E27FC236}">
                  <a16:creationId xmlns:a16="http://schemas.microsoft.com/office/drawing/2014/main" id="{41BB9DE4-BA4C-4665-8F98-458C12A638D0}"/>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90" name="Rectangle 89">
            <a:extLst>
              <a:ext uri="{FF2B5EF4-FFF2-40B4-BE49-F238E27FC236}">
                <a16:creationId xmlns:a16="http://schemas.microsoft.com/office/drawing/2014/main" id="{6DCF78E4-584B-456C-B448-E7DBE5FAAE6E}"/>
              </a:ext>
            </a:extLst>
          </p:cNvPr>
          <p:cNvSpPr/>
          <p:nvPr/>
        </p:nvSpPr>
        <p:spPr>
          <a:xfrm>
            <a:off x="8764981" y="2121078"/>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02</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2D48347D-5E07-4B25-978B-5AD66FD60047}"/>
              </a:ext>
            </a:extLst>
          </p:cNvPr>
          <p:cNvGrpSpPr/>
          <p:nvPr/>
        </p:nvGrpSpPr>
        <p:grpSpPr>
          <a:xfrm>
            <a:off x="8730586" y="3591747"/>
            <a:ext cx="641729" cy="642249"/>
            <a:chOff x="8700762" y="4447800"/>
            <a:chExt cx="2075515" cy="2077200"/>
          </a:xfrm>
          <a:solidFill>
            <a:srgbClr val="66B948"/>
          </a:solidFill>
        </p:grpSpPr>
        <p:sp>
          <p:nvSpPr>
            <p:cNvPr id="92" name="Freeform: Shape 43">
              <a:extLst>
                <a:ext uri="{FF2B5EF4-FFF2-40B4-BE49-F238E27FC236}">
                  <a16:creationId xmlns:a16="http://schemas.microsoft.com/office/drawing/2014/main" id="{B6759774-6B41-43AE-BE72-3731A718026A}"/>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93" name="Freeform 69">
              <a:extLst>
                <a:ext uri="{FF2B5EF4-FFF2-40B4-BE49-F238E27FC236}">
                  <a16:creationId xmlns:a16="http://schemas.microsoft.com/office/drawing/2014/main" id="{1BD6382C-7AD9-4C10-A745-6509F3B02836}"/>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94" name="Rectangle 93">
            <a:extLst>
              <a:ext uri="{FF2B5EF4-FFF2-40B4-BE49-F238E27FC236}">
                <a16:creationId xmlns:a16="http://schemas.microsoft.com/office/drawing/2014/main" id="{A6D30A48-599D-484D-ADED-611DF3009039}"/>
              </a:ext>
            </a:extLst>
          </p:cNvPr>
          <p:cNvSpPr/>
          <p:nvPr/>
        </p:nvSpPr>
        <p:spPr>
          <a:xfrm>
            <a:off x="8764981" y="3684128"/>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03</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sp>
        <p:nvSpPr>
          <p:cNvPr id="9" name="Text Placeholder 39">
            <a:extLst>
              <a:ext uri="{FF2B5EF4-FFF2-40B4-BE49-F238E27FC236}">
                <a16:creationId xmlns:a16="http://schemas.microsoft.com/office/drawing/2014/main" id="{C1CF702C-53F1-A64A-8F8D-BFDA29E71A39}"/>
              </a:ext>
            </a:extLst>
          </p:cNvPr>
          <p:cNvSpPr txBox="1">
            <a:spLocks/>
          </p:cNvSpPr>
          <p:nvPr/>
        </p:nvSpPr>
        <p:spPr>
          <a:xfrm>
            <a:off x="9468523" y="5078164"/>
            <a:ext cx="2336222" cy="32048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EF4B2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Accessibility Settings</a:t>
            </a:r>
          </a:p>
        </p:txBody>
      </p:sp>
      <p:sp>
        <p:nvSpPr>
          <p:cNvPr id="10" name="Text Placeholder 40">
            <a:extLst>
              <a:ext uri="{FF2B5EF4-FFF2-40B4-BE49-F238E27FC236}">
                <a16:creationId xmlns:a16="http://schemas.microsoft.com/office/drawing/2014/main" id="{49601DC5-AC05-C126-499F-2CD19191B407}"/>
              </a:ext>
            </a:extLst>
          </p:cNvPr>
          <p:cNvSpPr txBox="1">
            <a:spLocks/>
          </p:cNvSpPr>
          <p:nvPr/>
        </p:nvSpPr>
        <p:spPr>
          <a:xfrm>
            <a:off x="9463294" y="5366914"/>
            <a:ext cx="2307417" cy="76279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Setting up Accessibility Features </a:t>
            </a:r>
          </a:p>
        </p:txBody>
      </p:sp>
      <p:grpSp>
        <p:nvGrpSpPr>
          <p:cNvPr id="11" name="Group 10">
            <a:extLst>
              <a:ext uri="{FF2B5EF4-FFF2-40B4-BE49-F238E27FC236}">
                <a16:creationId xmlns:a16="http://schemas.microsoft.com/office/drawing/2014/main" id="{690D14D7-1EBA-1FB7-681D-268C72AB1755}"/>
              </a:ext>
            </a:extLst>
          </p:cNvPr>
          <p:cNvGrpSpPr/>
          <p:nvPr/>
        </p:nvGrpSpPr>
        <p:grpSpPr>
          <a:xfrm>
            <a:off x="8703133" y="4839612"/>
            <a:ext cx="641729" cy="642249"/>
            <a:chOff x="8700762" y="4447800"/>
            <a:chExt cx="2075515" cy="2077200"/>
          </a:xfrm>
          <a:solidFill>
            <a:srgbClr val="66B948"/>
          </a:solidFill>
        </p:grpSpPr>
        <p:sp>
          <p:nvSpPr>
            <p:cNvPr id="12" name="Freeform: Shape 43">
              <a:extLst>
                <a:ext uri="{FF2B5EF4-FFF2-40B4-BE49-F238E27FC236}">
                  <a16:creationId xmlns:a16="http://schemas.microsoft.com/office/drawing/2014/main" id="{19D966DF-5A8A-E58E-9819-85C6B56DC0D1}"/>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13" name="Freeform 69">
              <a:extLst>
                <a:ext uri="{FF2B5EF4-FFF2-40B4-BE49-F238E27FC236}">
                  <a16:creationId xmlns:a16="http://schemas.microsoft.com/office/drawing/2014/main" id="{0B092F11-8C4D-03B8-736D-16D8A2F9CB8E}"/>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14" name="Rectangle 13">
            <a:extLst>
              <a:ext uri="{FF2B5EF4-FFF2-40B4-BE49-F238E27FC236}">
                <a16:creationId xmlns:a16="http://schemas.microsoft.com/office/drawing/2014/main" id="{09784064-CF5E-D732-4A99-C2CBE9BD0E02}"/>
              </a:ext>
            </a:extLst>
          </p:cNvPr>
          <p:cNvSpPr/>
          <p:nvPr/>
        </p:nvSpPr>
        <p:spPr>
          <a:xfrm>
            <a:off x="8733808" y="4931993"/>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04</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spTree>
    <p:extLst>
      <p:ext uri="{BB962C8B-B14F-4D97-AF65-F5344CB8AC3E}">
        <p14:creationId xmlns:p14="http://schemas.microsoft.com/office/powerpoint/2010/main" val="125919135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Set Up Accessibility in WBSCM</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6" name="Picture 6" descr="Graphical user interface, application&#10;&#10;Description automatically generated">
            <a:extLst>
              <a:ext uri="{FF2B5EF4-FFF2-40B4-BE49-F238E27FC236}">
                <a16:creationId xmlns:a16="http://schemas.microsoft.com/office/drawing/2014/main" id="{1E1C1ED7-A136-F409-777B-E4CCA21BE73E}"/>
              </a:ext>
            </a:extLst>
          </p:cNvPr>
          <p:cNvPicPr>
            <a:picLocks noChangeAspect="1"/>
          </p:cNvPicPr>
          <p:nvPr/>
        </p:nvPicPr>
        <p:blipFill>
          <a:blip r:embed="rId3"/>
          <a:stretch>
            <a:fillRect/>
          </a:stretch>
        </p:blipFill>
        <p:spPr>
          <a:xfrm>
            <a:off x="583815" y="1417577"/>
            <a:ext cx="10720680" cy="4506386"/>
          </a:xfrm>
          <a:prstGeom prst="rect">
            <a:avLst/>
          </a:prstGeom>
          <a:ln>
            <a:solidFill>
              <a:schemeClr val="tx1"/>
            </a:solidFill>
          </a:ln>
        </p:spPr>
      </p:pic>
      <p:sp>
        <p:nvSpPr>
          <p:cNvPr id="7" name="Arrow: Left 6">
            <a:extLst>
              <a:ext uri="{FF2B5EF4-FFF2-40B4-BE49-F238E27FC236}">
                <a16:creationId xmlns:a16="http://schemas.microsoft.com/office/drawing/2014/main" id="{929857AF-83C3-8CF4-99BF-7509E5C8B855}"/>
              </a:ext>
            </a:extLst>
          </p:cNvPr>
          <p:cNvSpPr/>
          <p:nvPr/>
        </p:nvSpPr>
        <p:spPr>
          <a:xfrm>
            <a:off x="6970617" y="2172281"/>
            <a:ext cx="1750246" cy="585930"/>
          </a:xfrm>
          <a:prstGeom prst="lef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Click Save</a:t>
            </a:r>
          </a:p>
        </p:txBody>
      </p:sp>
      <p:sp>
        <p:nvSpPr>
          <p:cNvPr id="3" name="Oval 2">
            <a:extLst>
              <a:ext uri="{FF2B5EF4-FFF2-40B4-BE49-F238E27FC236}">
                <a16:creationId xmlns:a16="http://schemas.microsoft.com/office/drawing/2014/main" id="{81B5776A-18AD-CBB4-EA81-52F8250EE126}"/>
              </a:ext>
            </a:extLst>
          </p:cNvPr>
          <p:cNvSpPr/>
          <p:nvPr/>
        </p:nvSpPr>
        <p:spPr>
          <a:xfrm>
            <a:off x="8544834" y="2016625"/>
            <a:ext cx="503696" cy="464951"/>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5</a:t>
            </a:r>
          </a:p>
        </p:txBody>
      </p:sp>
    </p:spTree>
    <p:extLst>
      <p:ext uri="{BB962C8B-B14F-4D97-AF65-F5344CB8AC3E}">
        <p14:creationId xmlns:p14="http://schemas.microsoft.com/office/powerpoint/2010/main" val="229066738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Set Up Accessibility in WBSCM</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text, application, email&#10;&#10;Description automatically generated">
            <a:extLst>
              <a:ext uri="{FF2B5EF4-FFF2-40B4-BE49-F238E27FC236}">
                <a16:creationId xmlns:a16="http://schemas.microsoft.com/office/drawing/2014/main" id="{32C62EFE-59C1-9788-F870-8A8B2836EDE1}"/>
              </a:ext>
            </a:extLst>
          </p:cNvPr>
          <p:cNvPicPr>
            <a:picLocks noChangeAspect="1"/>
          </p:cNvPicPr>
          <p:nvPr/>
        </p:nvPicPr>
        <p:blipFill>
          <a:blip r:embed="rId3"/>
          <a:stretch>
            <a:fillRect/>
          </a:stretch>
        </p:blipFill>
        <p:spPr>
          <a:xfrm>
            <a:off x="871105" y="1349698"/>
            <a:ext cx="10449790" cy="4158603"/>
          </a:xfrm>
          <a:prstGeom prst="rect">
            <a:avLst/>
          </a:prstGeom>
          <a:ln w="12700">
            <a:solidFill>
              <a:schemeClr val="tx1"/>
            </a:solidFill>
          </a:ln>
        </p:spPr>
      </p:pic>
      <p:sp>
        <p:nvSpPr>
          <p:cNvPr id="10" name="Arrow: Left 9">
            <a:extLst>
              <a:ext uri="{FF2B5EF4-FFF2-40B4-BE49-F238E27FC236}">
                <a16:creationId xmlns:a16="http://schemas.microsoft.com/office/drawing/2014/main" id="{F6CB2515-ED05-9860-7911-C5B70138C2B8}"/>
              </a:ext>
            </a:extLst>
          </p:cNvPr>
          <p:cNvSpPr/>
          <p:nvPr/>
        </p:nvSpPr>
        <p:spPr>
          <a:xfrm>
            <a:off x="5699489" y="2778927"/>
            <a:ext cx="3447426" cy="1131452"/>
          </a:xfrm>
          <a:prstGeom prst="lef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User Attributes Modified message will appear.</a:t>
            </a:r>
          </a:p>
        </p:txBody>
      </p:sp>
      <p:sp>
        <p:nvSpPr>
          <p:cNvPr id="4" name="Oval 3">
            <a:extLst>
              <a:ext uri="{FF2B5EF4-FFF2-40B4-BE49-F238E27FC236}">
                <a16:creationId xmlns:a16="http://schemas.microsoft.com/office/drawing/2014/main" id="{727538D2-C3F7-2921-AFAD-374173F2354F}"/>
              </a:ext>
            </a:extLst>
          </p:cNvPr>
          <p:cNvSpPr/>
          <p:nvPr/>
        </p:nvSpPr>
        <p:spPr>
          <a:xfrm>
            <a:off x="8965590" y="2778941"/>
            <a:ext cx="503696" cy="464951"/>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6</a:t>
            </a:r>
          </a:p>
        </p:txBody>
      </p:sp>
    </p:spTree>
    <p:extLst>
      <p:ext uri="{BB962C8B-B14F-4D97-AF65-F5344CB8AC3E}">
        <p14:creationId xmlns:p14="http://schemas.microsoft.com/office/powerpoint/2010/main" val="400140491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Set Up Accessibility in WBSCM</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text, application, email&#10;&#10;Description automatically generated">
            <a:extLst>
              <a:ext uri="{FF2B5EF4-FFF2-40B4-BE49-F238E27FC236}">
                <a16:creationId xmlns:a16="http://schemas.microsoft.com/office/drawing/2014/main" id="{C2B732C5-CB6E-5940-1690-79B534CAFA7D}"/>
              </a:ext>
            </a:extLst>
          </p:cNvPr>
          <p:cNvPicPr>
            <a:picLocks noChangeAspect="1"/>
          </p:cNvPicPr>
          <p:nvPr/>
        </p:nvPicPr>
        <p:blipFill>
          <a:blip r:embed="rId3"/>
          <a:stretch>
            <a:fillRect/>
          </a:stretch>
        </p:blipFill>
        <p:spPr>
          <a:xfrm>
            <a:off x="1704623" y="1229328"/>
            <a:ext cx="8481718" cy="4625122"/>
          </a:xfrm>
          <a:prstGeom prst="rect">
            <a:avLst/>
          </a:prstGeom>
          <a:ln w="12700">
            <a:solidFill>
              <a:schemeClr val="tx1"/>
            </a:solidFill>
          </a:ln>
        </p:spPr>
      </p:pic>
      <p:sp>
        <p:nvSpPr>
          <p:cNvPr id="4" name="Arrow: Left 3">
            <a:extLst>
              <a:ext uri="{FF2B5EF4-FFF2-40B4-BE49-F238E27FC236}">
                <a16:creationId xmlns:a16="http://schemas.microsoft.com/office/drawing/2014/main" id="{247FF555-CBB4-988C-D853-EE68C5A22839}"/>
              </a:ext>
            </a:extLst>
          </p:cNvPr>
          <p:cNvSpPr/>
          <p:nvPr/>
        </p:nvSpPr>
        <p:spPr>
          <a:xfrm>
            <a:off x="6764133" y="1010226"/>
            <a:ext cx="4075502" cy="1093930"/>
          </a:xfrm>
          <a:prstGeom prst="lef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latin typeface="Arial"/>
                <a:ea typeface="+mn-lt"/>
                <a:cs typeface="+mn-lt"/>
              </a:rPr>
              <a:t>WBSCM displays the message, </a:t>
            </a:r>
            <a:r>
              <a:rPr lang="en-US" sz="1600" i="1">
                <a:solidFill>
                  <a:schemeClr val="tx1"/>
                </a:solidFill>
                <a:latin typeface="Arial"/>
                <a:ea typeface="+mn-lt"/>
                <a:cs typeface="+mn-lt"/>
              </a:rPr>
              <a:t>“</a:t>
            </a:r>
            <a:r>
              <a:rPr lang="en-US" sz="1600" b="1" i="1">
                <a:solidFill>
                  <a:schemeClr val="tx1"/>
                </a:solidFill>
                <a:latin typeface="Arial"/>
                <a:ea typeface="+mn-lt"/>
                <a:cs typeface="+mn-lt"/>
              </a:rPr>
              <a:t>User attributes modified</a:t>
            </a:r>
            <a:r>
              <a:rPr lang="en-US" sz="1600">
                <a:solidFill>
                  <a:schemeClr val="tx1"/>
                </a:solidFill>
                <a:latin typeface="Arial"/>
                <a:ea typeface="+mn-lt"/>
                <a:cs typeface="+mn-lt"/>
              </a:rPr>
              <a:t>.”</a:t>
            </a:r>
            <a:endParaRPr lang="en-US">
              <a:solidFill>
                <a:schemeClr val="tx1"/>
              </a:solidFill>
              <a:latin typeface="Arial"/>
              <a:cs typeface="Arial"/>
            </a:endParaRPr>
          </a:p>
        </p:txBody>
      </p:sp>
      <p:sp>
        <p:nvSpPr>
          <p:cNvPr id="5" name="Rectangle: Rounded Corners 4">
            <a:extLst>
              <a:ext uri="{FF2B5EF4-FFF2-40B4-BE49-F238E27FC236}">
                <a16:creationId xmlns:a16="http://schemas.microsoft.com/office/drawing/2014/main" id="{C91709EC-C61D-C391-6C34-51B1CA46C2AC}"/>
              </a:ext>
            </a:extLst>
          </p:cNvPr>
          <p:cNvSpPr/>
          <p:nvPr/>
        </p:nvSpPr>
        <p:spPr>
          <a:xfrm>
            <a:off x="7593496" y="1977887"/>
            <a:ext cx="4204251" cy="2589246"/>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buFont typeface="Arial"/>
              <a:buChar char="•"/>
            </a:pPr>
            <a:r>
              <a:rPr lang="en-US" sz="1600" b="1">
                <a:solidFill>
                  <a:schemeClr val="tx1">
                    <a:lumMod val="95000"/>
                    <a:lumOff val="5000"/>
                  </a:schemeClr>
                </a:solidFill>
                <a:latin typeface="Arial"/>
                <a:ea typeface="+mn-lt"/>
                <a:cs typeface="+mn-lt"/>
              </a:rPr>
              <a:t>Note:</a:t>
            </a:r>
            <a:r>
              <a:rPr lang="en-US" sz="1600">
                <a:solidFill>
                  <a:schemeClr val="tx1">
                    <a:lumMod val="95000"/>
                    <a:lumOff val="5000"/>
                  </a:schemeClr>
                </a:solidFill>
                <a:latin typeface="Arial"/>
                <a:ea typeface="+mn-lt"/>
                <a:cs typeface="+mn-lt"/>
              </a:rPr>
              <a:t> If system displays “</a:t>
            </a:r>
            <a:r>
              <a:rPr lang="en-US" sz="1600" b="1" i="1">
                <a:solidFill>
                  <a:schemeClr val="tx1">
                    <a:lumMod val="95000"/>
                    <a:lumOff val="5000"/>
                  </a:schemeClr>
                </a:solidFill>
                <a:latin typeface="Arial"/>
                <a:ea typeface="+mn-lt"/>
                <a:cs typeface="+mn-lt"/>
              </a:rPr>
              <a:t>No extension entered</a:t>
            </a:r>
            <a:r>
              <a:rPr lang="en-US" sz="1600">
                <a:solidFill>
                  <a:schemeClr val="tx1">
                    <a:lumMod val="95000"/>
                    <a:lumOff val="5000"/>
                  </a:schemeClr>
                </a:solidFill>
                <a:latin typeface="Arial"/>
                <a:ea typeface="+mn-lt"/>
                <a:cs typeface="+mn-lt"/>
              </a:rPr>
              <a:t>” warning message, user may disregard.</a:t>
            </a:r>
            <a:br>
              <a:rPr lang="en-US" sz="1600">
                <a:solidFill>
                  <a:schemeClr val="tx1">
                    <a:lumMod val="95000"/>
                    <a:lumOff val="5000"/>
                  </a:schemeClr>
                </a:solidFill>
                <a:latin typeface="Arial"/>
                <a:ea typeface="+mn-lt"/>
                <a:cs typeface="+mn-lt"/>
              </a:rPr>
            </a:br>
            <a:endParaRPr lang="en-US" sz="1600">
              <a:solidFill>
                <a:schemeClr val="tx1">
                  <a:lumMod val="95000"/>
                  <a:lumOff val="5000"/>
                </a:schemeClr>
              </a:solidFill>
              <a:latin typeface="Arial"/>
              <a:ea typeface="+mn-lt"/>
              <a:cs typeface="+mn-lt"/>
            </a:endParaRPr>
          </a:p>
          <a:p>
            <a:pPr>
              <a:buFont typeface="Arial"/>
              <a:buChar char="•"/>
            </a:pPr>
            <a:r>
              <a:rPr lang="en-US" sz="1600">
                <a:solidFill>
                  <a:schemeClr val="tx1">
                    <a:lumMod val="95000"/>
                    <a:lumOff val="5000"/>
                  </a:schemeClr>
                </a:solidFill>
                <a:latin typeface="Arial"/>
                <a:ea typeface="+mn-lt"/>
                <a:cs typeface="+mn-lt"/>
              </a:rPr>
              <a:t>Accessibility feature must be turned on separately for transactions and reports</a:t>
            </a:r>
            <a:br>
              <a:rPr lang="en-US" sz="1600">
                <a:solidFill>
                  <a:schemeClr val="tx1">
                    <a:lumMod val="95000"/>
                    <a:lumOff val="5000"/>
                  </a:schemeClr>
                </a:solidFill>
                <a:latin typeface="Arial"/>
                <a:ea typeface="+mn-lt"/>
                <a:cs typeface="+mn-lt"/>
              </a:rPr>
            </a:br>
            <a:r>
              <a:rPr lang="en-US" sz="1600">
                <a:solidFill>
                  <a:schemeClr val="tx1">
                    <a:lumMod val="95000"/>
                    <a:lumOff val="5000"/>
                  </a:schemeClr>
                </a:solidFill>
                <a:latin typeface="Arial"/>
                <a:ea typeface="+mn-lt"/>
                <a:cs typeface="+mn-lt"/>
              </a:rPr>
              <a:t> </a:t>
            </a:r>
            <a:endParaRPr lang="en-US" sz="1600" i="1">
              <a:solidFill>
                <a:schemeClr val="tx1">
                  <a:lumMod val="95000"/>
                  <a:lumOff val="5000"/>
                </a:schemeClr>
              </a:solidFill>
              <a:latin typeface="Arial"/>
              <a:ea typeface="+mn-lt"/>
              <a:cs typeface="Arial"/>
            </a:endParaRPr>
          </a:p>
          <a:p>
            <a:pPr>
              <a:buFont typeface="Arial"/>
              <a:buChar char="•"/>
            </a:pPr>
            <a:r>
              <a:rPr lang="en-US" sz="1600">
                <a:solidFill>
                  <a:schemeClr val="tx1">
                    <a:lumMod val="95000"/>
                    <a:lumOff val="5000"/>
                  </a:schemeClr>
                </a:solidFill>
                <a:latin typeface="Arial"/>
                <a:ea typeface="+mn-lt"/>
                <a:cs typeface="+mn-lt"/>
              </a:rPr>
              <a:t>Repeat steps 1 – 6 for the </a:t>
            </a:r>
            <a:r>
              <a:rPr lang="en-US" sz="1600" i="1">
                <a:solidFill>
                  <a:schemeClr val="tx1">
                    <a:lumMod val="95000"/>
                    <a:lumOff val="5000"/>
                  </a:schemeClr>
                </a:solidFill>
                <a:latin typeface="Arial"/>
                <a:ea typeface="+mn-lt"/>
                <a:cs typeface="+mn-lt"/>
              </a:rPr>
              <a:t>Enable Accessibility - Reports</a:t>
            </a:r>
            <a:r>
              <a:rPr lang="en-US" sz="1600">
                <a:solidFill>
                  <a:schemeClr val="tx1">
                    <a:lumMod val="95000"/>
                    <a:lumOff val="5000"/>
                  </a:schemeClr>
                </a:solidFill>
                <a:latin typeface="Arial"/>
                <a:ea typeface="+mn-lt"/>
                <a:cs typeface="+mn-lt"/>
              </a:rPr>
              <a:t> option in the Detailed Navigation Panel.</a:t>
            </a:r>
            <a:endParaRPr lang="en-US" sz="1600" i="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1057599756"/>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lstStyle/>
          <a:p>
            <a:pPr algn="ctr"/>
            <a:r>
              <a:rPr lang="en-US" sz="4400">
                <a:latin typeface="Arial"/>
                <a:cs typeface="Arial"/>
              </a:rPr>
              <a:t>Set Up Accessibility in WBSCM</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text, application, email&#10;&#10;Description automatically generated">
            <a:extLst>
              <a:ext uri="{FF2B5EF4-FFF2-40B4-BE49-F238E27FC236}">
                <a16:creationId xmlns:a16="http://schemas.microsoft.com/office/drawing/2014/main" id="{C2B732C5-CB6E-5940-1690-79B534CAFA7D}"/>
              </a:ext>
            </a:extLst>
          </p:cNvPr>
          <p:cNvPicPr>
            <a:picLocks noChangeAspect="1"/>
          </p:cNvPicPr>
          <p:nvPr/>
        </p:nvPicPr>
        <p:blipFill>
          <a:blip r:embed="rId3"/>
          <a:stretch>
            <a:fillRect/>
          </a:stretch>
        </p:blipFill>
        <p:spPr>
          <a:xfrm>
            <a:off x="1704623" y="1229328"/>
            <a:ext cx="8481718" cy="4625122"/>
          </a:xfrm>
          <a:prstGeom prst="rect">
            <a:avLst/>
          </a:prstGeom>
          <a:ln w="12700">
            <a:solidFill>
              <a:schemeClr val="tx1"/>
            </a:solidFill>
          </a:ln>
        </p:spPr>
      </p:pic>
      <p:sp>
        <p:nvSpPr>
          <p:cNvPr id="5" name="Rectangle: Rounded Corners 4">
            <a:extLst>
              <a:ext uri="{FF2B5EF4-FFF2-40B4-BE49-F238E27FC236}">
                <a16:creationId xmlns:a16="http://schemas.microsoft.com/office/drawing/2014/main" id="{C91709EC-C61D-C391-6C34-51B1CA46C2AC}"/>
              </a:ext>
            </a:extLst>
          </p:cNvPr>
          <p:cNvSpPr/>
          <p:nvPr/>
        </p:nvSpPr>
        <p:spPr>
          <a:xfrm>
            <a:off x="7574855" y="2110950"/>
            <a:ext cx="3879477" cy="1510737"/>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buFont typeface="Arial"/>
              <a:buChar char="•"/>
            </a:pPr>
            <a:r>
              <a:rPr lang="en-US" sz="1600">
                <a:solidFill>
                  <a:schemeClr val="tx1">
                    <a:lumMod val="95000"/>
                    <a:lumOff val="5000"/>
                  </a:schemeClr>
                </a:solidFill>
                <a:latin typeface="Arial"/>
                <a:ea typeface="+mn-lt"/>
                <a:cs typeface="+mn-lt"/>
              </a:rPr>
              <a:t>Click the </a:t>
            </a:r>
            <a:r>
              <a:rPr lang="en-US" sz="1600" b="1">
                <a:solidFill>
                  <a:schemeClr val="tx1">
                    <a:lumMod val="95000"/>
                    <a:lumOff val="5000"/>
                  </a:schemeClr>
                </a:solidFill>
                <a:latin typeface="Arial"/>
                <a:ea typeface="+mn-lt"/>
                <a:cs typeface="+mn-lt"/>
              </a:rPr>
              <a:t>Close</a:t>
            </a:r>
            <a:r>
              <a:rPr lang="en-US" sz="1600">
                <a:solidFill>
                  <a:schemeClr val="tx1">
                    <a:lumMod val="95000"/>
                    <a:lumOff val="5000"/>
                  </a:schemeClr>
                </a:solidFill>
                <a:latin typeface="Arial"/>
                <a:ea typeface="+mn-lt"/>
                <a:cs typeface="+mn-lt"/>
              </a:rPr>
              <a:t> button to the pop-up to close the transaction.</a:t>
            </a:r>
            <a:br>
              <a:rPr lang="en-US" sz="1600">
                <a:latin typeface="Arial"/>
                <a:ea typeface="+mn-lt"/>
                <a:cs typeface="+mn-lt"/>
              </a:rPr>
            </a:br>
            <a:endParaRPr lang="en-US" sz="1600">
              <a:solidFill>
                <a:schemeClr val="tx1">
                  <a:lumMod val="95000"/>
                  <a:lumOff val="5000"/>
                </a:schemeClr>
              </a:solidFill>
              <a:latin typeface="Arial"/>
              <a:cs typeface="Arial"/>
            </a:endParaRPr>
          </a:p>
          <a:p>
            <a:r>
              <a:rPr lang="en-US" sz="1600">
                <a:solidFill>
                  <a:schemeClr val="tx1">
                    <a:lumMod val="95000"/>
                    <a:lumOff val="5000"/>
                  </a:schemeClr>
                </a:solidFill>
                <a:latin typeface="Arial"/>
                <a:ea typeface="+mn-lt"/>
                <a:cs typeface="+mn-lt"/>
              </a:rPr>
              <a:t>Refresh the browser after returning to WBSCM portal to apply changes</a:t>
            </a:r>
            <a:endParaRPr lang="en-US" sz="1600">
              <a:solidFill>
                <a:schemeClr val="tx1">
                  <a:lumMod val="95000"/>
                  <a:lumOff val="5000"/>
                </a:schemeClr>
              </a:solidFill>
              <a:latin typeface="Arial"/>
              <a:cs typeface="Arial"/>
            </a:endParaRPr>
          </a:p>
        </p:txBody>
      </p:sp>
      <p:sp>
        <p:nvSpPr>
          <p:cNvPr id="6" name="AutoShape 2">
            <a:extLst>
              <a:ext uri="{FF2B5EF4-FFF2-40B4-BE49-F238E27FC236}">
                <a16:creationId xmlns:a16="http://schemas.microsoft.com/office/drawing/2014/main" id="{34FC086C-B387-25A5-68C1-A12A21B6DFA0}"/>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3608412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txBox="1">
            <a:spLocks/>
          </p:cNvSpPr>
          <p:nvPr/>
        </p:nvSpPr>
        <p:spPr bwMode="gray">
          <a:xfrm>
            <a:off x="11456399" y="-144100"/>
            <a:ext cx="698499" cy="639739"/>
          </a:xfrm>
          <a:prstGeom prst="rect">
            <a:avLst/>
          </a:prstGeom>
        </p:spPr>
        <p:txBody>
          <a:bodyPr vert="horz" lIns="76200" tIns="38100" rIns="76200" bIns="38100" rtlCol="0" anchor="b"/>
          <a:lstStyle>
            <a:defPPr>
              <a:defRPr lang="id-ID"/>
            </a:defPPr>
            <a:lvl1pPr marL="0" algn="ctr" defTabSz="914400" rtl="0" eaLnBrk="1" latinLnBrk="0" hangingPunct="1">
              <a:defRPr sz="28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9449E-6FBB-2343-B3AE-D1EFA46A6E77}" type="slidenum">
              <a:rPr lang="en-US" sz="2333">
                <a:latin typeface="Rockwell Light" panose="02040303020102020203" pitchFamily="18" charset="0"/>
              </a:rPr>
              <a:pPr/>
              <a:t>34</a:t>
            </a:fld>
            <a:endParaRPr lang="en-US" sz="2333">
              <a:latin typeface="Rockwell Light" panose="02040303020102020203" pitchFamily="18" charset="0"/>
            </a:endParaRPr>
          </a:p>
        </p:txBody>
      </p:sp>
      <p:sp>
        <p:nvSpPr>
          <p:cNvPr id="19" name="Slide Number Placeholder 18">
            <a:extLst>
              <a:ext uri="{FF2B5EF4-FFF2-40B4-BE49-F238E27FC236}">
                <a16:creationId xmlns:a16="http://schemas.microsoft.com/office/drawing/2014/main" id="{9483B8D0-54A7-43D4-8507-FDB50B3EF945}"/>
              </a:ext>
            </a:extLst>
          </p:cNvPr>
          <p:cNvSpPr>
            <a:spLocks noGrp="1"/>
          </p:cNvSpPr>
          <p:nvPr>
            <p:ph type="sldNum" sz="quarter" idx="13"/>
          </p:nvPr>
        </p:nvSpPr>
        <p:spPr/>
        <p:txBody>
          <a:bodyPr/>
          <a:lstStyle/>
          <a:p>
            <a:fld id="{4179449E-6FBB-2343-B3AE-D1EFA46A6E77}" type="slidenum">
              <a:rPr lang="en-US" smtClean="0"/>
              <a:pPr/>
              <a:t>34</a:t>
            </a:fld>
            <a:endParaRPr lang="en-US"/>
          </a:p>
        </p:txBody>
      </p:sp>
      <p:sp>
        <p:nvSpPr>
          <p:cNvPr id="12" name="Rectangle 11">
            <a:extLst>
              <a:ext uri="{FF2B5EF4-FFF2-40B4-BE49-F238E27FC236}">
                <a16:creationId xmlns:a16="http://schemas.microsoft.com/office/drawing/2014/main" id="{504739B5-84C6-9F47-ABD3-0B7372C33D3B}"/>
              </a:ext>
            </a:extLst>
          </p:cNvPr>
          <p:cNvSpPr/>
          <p:nvPr/>
        </p:nvSpPr>
        <p:spPr>
          <a:xfrm>
            <a:off x="0" y="6223620"/>
            <a:ext cx="11809965" cy="582168"/>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
        <p:nvSpPr>
          <p:cNvPr id="13" name="Rectangle 12">
            <a:extLst>
              <a:ext uri="{FF2B5EF4-FFF2-40B4-BE49-F238E27FC236}">
                <a16:creationId xmlns:a16="http://schemas.microsoft.com/office/drawing/2014/main" id="{5AC066B6-D976-A44C-ACF4-1891F312EBC4}"/>
              </a:ext>
            </a:extLst>
          </p:cNvPr>
          <p:cNvSpPr/>
          <p:nvPr/>
        </p:nvSpPr>
        <p:spPr>
          <a:xfrm>
            <a:off x="187701" y="6057486"/>
            <a:ext cx="12010224" cy="293046"/>
          </a:xfrm>
          <a:prstGeom prst="rect">
            <a:avLst/>
          </a:prstGeom>
          <a:solidFill>
            <a:srgbClr val="EF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
        <p:nvSpPr>
          <p:cNvPr id="14" name="Rectangle 17">
            <a:extLst>
              <a:ext uri="{FF2B5EF4-FFF2-40B4-BE49-F238E27FC236}">
                <a16:creationId xmlns:a16="http://schemas.microsoft.com/office/drawing/2014/main" id="{A356EC3C-0D80-A44C-B27C-466F0F231660}"/>
              </a:ext>
            </a:extLst>
          </p:cNvPr>
          <p:cNvSpPr/>
          <p:nvPr/>
        </p:nvSpPr>
        <p:spPr>
          <a:xfrm rot="10800000">
            <a:off x="4463907" y="6220533"/>
            <a:ext cx="7728093" cy="508524"/>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pic>
        <p:nvPicPr>
          <p:cNvPr id="15" name="Picture Placeholder 2">
            <a:extLst>
              <a:ext uri="{FF2B5EF4-FFF2-40B4-BE49-F238E27FC236}">
                <a16:creationId xmlns:a16="http://schemas.microsoft.com/office/drawing/2014/main" id="{6770B429-068C-B044-97A2-5BD973231D10}"/>
              </a:ext>
            </a:extLst>
          </p:cNvPr>
          <p:cNvPicPr>
            <a:picLocks noChangeAspect="1"/>
          </p:cNvPicPr>
          <p:nvPr/>
        </p:nvPicPr>
        <p:blipFill rotWithShape="1">
          <a:blip r:embed="rId3">
            <a:extLst>
              <a:ext uri="{28A0092B-C50C-407E-A947-70E740481C1C}">
                <a14:useLocalDpi xmlns:a14="http://schemas.microsoft.com/office/drawing/2010/main" val="0"/>
              </a:ext>
            </a:extLst>
          </a:blip>
          <a:srcRect l="22174" t="1219" r="38438" b="-406"/>
          <a:stretch/>
        </p:blipFill>
        <p:spPr>
          <a:xfrm flipH="1">
            <a:off x="6821529" y="784331"/>
            <a:ext cx="4922378" cy="4686299"/>
          </a:xfrm>
          <a:prstGeom prst="rect">
            <a:avLst/>
          </a:prstGeom>
        </p:spPr>
      </p:pic>
      <p:pic>
        <p:nvPicPr>
          <p:cNvPr id="11" name="Picture Placeholder 14">
            <a:extLst>
              <a:ext uri="{FF2B5EF4-FFF2-40B4-BE49-F238E27FC236}">
                <a16:creationId xmlns:a16="http://schemas.microsoft.com/office/drawing/2014/main" id="{E00872D8-0426-B640-93F0-655D73B2A3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5085" t="9771" r="5478" b="947"/>
          <a:stretch/>
        </p:blipFill>
        <p:spPr>
          <a:xfrm flipH="1">
            <a:off x="6821529" y="781749"/>
            <a:ext cx="4922378" cy="4691968"/>
          </a:xfrm>
          <a:prstGeom prst="rect">
            <a:avLst/>
          </a:prstGeom>
        </p:spPr>
      </p:pic>
      <p:sp>
        <p:nvSpPr>
          <p:cNvPr id="7" name="Rectangle: Rounded Corners 6">
            <a:extLst>
              <a:ext uri="{FF2B5EF4-FFF2-40B4-BE49-F238E27FC236}">
                <a16:creationId xmlns:a16="http://schemas.microsoft.com/office/drawing/2014/main" id="{E82CBABB-8589-07D6-338E-6CA0F59911F8}"/>
              </a:ext>
            </a:extLst>
          </p:cNvPr>
          <p:cNvSpPr/>
          <p:nvPr/>
        </p:nvSpPr>
        <p:spPr>
          <a:xfrm>
            <a:off x="486642" y="884959"/>
            <a:ext cx="6000748" cy="4139043"/>
          </a:xfrm>
          <a:prstGeom prst="roundRect">
            <a:avLst/>
          </a:prstGeom>
          <a:solidFill>
            <a:schemeClr val="accent5"/>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4000" b="1">
                <a:solidFill>
                  <a:schemeClr val="tx1"/>
                </a:solidFill>
                <a:latin typeface="Arial"/>
                <a:cs typeface="Arial"/>
              </a:rPr>
            </a:br>
            <a:r>
              <a:rPr lang="en-US" sz="4000" b="1">
                <a:solidFill>
                  <a:schemeClr val="tx1"/>
                </a:solidFill>
                <a:latin typeface="Arial"/>
                <a:cs typeface="Arial"/>
              </a:rPr>
              <a:t>KNOWLEDGE </a:t>
            </a:r>
            <a:br>
              <a:rPr lang="en-US" sz="4000" b="1">
                <a:solidFill>
                  <a:schemeClr val="tx1"/>
                </a:solidFill>
                <a:latin typeface="Arial"/>
                <a:cs typeface="Arial"/>
              </a:rPr>
            </a:br>
            <a:r>
              <a:rPr lang="en-US" sz="4000" b="1">
                <a:solidFill>
                  <a:schemeClr val="tx1"/>
                </a:solidFill>
                <a:latin typeface="Arial"/>
                <a:cs typeface="Arial"/>
              </a:rPr>
              <a:t>CHECK</a:t>
            </a:r>
            <a:endParaRPr lang="en-US" sz="4000">
              <a:solidFill>
                <a:schemeClr val="tx1"/>
              </a:solidFill>
              <a:ea typeface="+mn-lt"/>
              <a:cs typeface="+mn-lt"/>
            </a:endParaRPr>
          </a:p>
          <a:p>
            <a:pPr algn="ctr"/>
            <a:endParaRPr lang="en-US"/>
          </a:p>
        </p:txBody>
      </p:sp>
    </p:spTree>
    <p:extLst>
      <p:ext uri="{BB962C8B-B14F-4D97-AF65-F5344CB8AC3E}">
        <p14:creationId xmlns:p14="http://schemas.microsoft.com/office/powerpoint/2010/main" val="311370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lIns="91440" tIns="45720" rIns="91440" bIns="45720" anchor="t"/>
          <a:lstStyle/>
          <a:p>
            <a:pPr algn="ctr"/>
            <a:r>
              <a:rPr lang="en-US" sz="3200">
                <a:latin typeface="Arial"/>
                <a:cs typeface="Arial"/>
              </a:rPr>
              <a:t>Getting Started Knowledge Check </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 name="TextBox 2">
            <a:extLst>
              <a:ext uri="{FF2B5EF4-FFF2-40B4-BE49-F238E27FC236}">
                <a16:creationId xmlns:a16="http://schemas.microsoft.com/office/drawing/2014/main" id="{8B3E85DA-5D17-9D03-A690-DCD734493CBC}"/>
              </a:ext>
            </a:extLst>
          </p:cNvPr>
          <p:cNvSpPr txBox="1"/>
          <p:nvPr/>
        </p:nvSpPr>
        <p:spPr>
          <a:xfrm>
            <a:off x="616741" y="1119653"/>
            <a:ext cx="10626117" cy="452431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a:latin typeface="Arial"/>
              <a:cs typeface="Arial"/>
            </a:endParaRPr>
          </a:p>
          <a:p>
            <a:pPr algn="ctr"/>
            <a:endParaRPr lang="en-US" sz="2400">
              <a:latin typeface="Arial"/>
              <a:cs typeface="Arial"/>
            </a:endParaRPr>
          </a:p>
          <a:p>
            <a:pPr algn="ctr"/>
            <a:endParaRPr lang="en-US" sz="2400">
              <a:latin typeface="Arial"/>
              <a:cs typeface="Arial"/>
            </a:endParaRPr>
          </a:p>
          <a:p>
            <a:pPr algn="ctr"/>
            <a:endParaRPr lang="en-US" sz="2400">
              <a:latin typeface="Arial"/>
              <a:cs typeface="Arial"/>
            </a:endParaRPr>
          </a:p>
          <a:p>
            <a:pPr algn="ctr"/>
            <a:endParaRPr lang="en-US" sz="2400">
              <a:latin typeface="Arial"/>
              <a:cs typeface="Arial"/>
            </a:endParaRPr>
          </a:p>
          <a:p>
            <a:pPr algn="ctr"/>
            <a:r>
              <a:rPr lang="en-US" sz="2400" b="1">
                <a:latin typeface="Arial"/>
                <a:cs typeface="Arial"/>
              </a:rPr>
              <a:t>Must Complete To Receive Training Credit</a:t>
            </a:r>
            <a:br>
              <a:rPr lang="en-US" sz="2400" b="1">
                <a:latin typeface="Arial"/>
                <a:cs typeface="Arial"/>
              </a:rPr>
            </a:br>
            <a:br>
              <a:rPr lang="en-US" sz="2400">
                <a:latin typeface="Arial"/>
                <a:cs typeface="Arial"/>
              </a:rPr>
            </a:br>
            <a:endParaRPr lang="en-US" sz="2400">
              <a:latin typeface="Arial"/>
              <a:cs typeface="Arial"/>
            </a:endParaRPr>
          </a:p>
          <a:p>
            <a:endParaRPr lang="en-US" sz="2400">
              <a:latin typeface="Arial"/>
              <a:cs typeface="Arial"/>
            </a:endParaRPr>
          </a:p>
          <a:p>
            <a:endParaRPr lang="en-US">
              <a:latin typeface="Century Gothic"/>
              <a:cs typeface="Arial"/>
            </a:endParaRPr>
          </a:p>
          <a:p>
            <a:endParaRPr lang="en-US">
              <a:latin typeface="Century Gothic"/>
              <a:cs typeface="Arial"/>
            </a:endParaRPr>
          </a:p>
          <a:p>
            <a:endParaRPr lang="en-US">
              <a:latin typeface="Century Gothic"/>
              <a:cs typeface="Arial"/>
            </a:endParaRPr>
          </a:p>
          <a:p>
            <a:endParaRPr lang="en-US">
              <a:latin typeface="Century Gothic"/>
              <a:cs typeface="Arial"/>
            </a:endParaRPr>
          </a:p>
        </p:txBody>
      </p:sp>
    </p:spTree>
    <p:extLst>
      <p:ext uri="{BB962C8B-B14F-4D97-AF65-F5344CB8AC3E}">
        <p14:creationId xmlns:p14="http://schemas.microsoft.com/office/powerpoint/2010/main" val="3041213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lIns="91440" tIns="45720" rIns="91440" bIns="45720" anchor="t"/>
          <a:lstStyle/>
          <a:p>
            <a:pPr algn="ctr"/>
            <a:r>
              <a:rPr lang="en-US" sz="3200">
                <a:latin typeface="Arial"/>
                <a:cs typeface="Arial"/>
              </a:rPr>
              <a:t>WBSCM Portal Navigation Knowledge Check </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24" name="TextBox 23">
            <a:extLst>
              <a:ext uri="{FF2B5EF4-FFF2-40B4-BE49-F238E27FC236}">
                <a16:creationId xmlns:a16="http://schemas.microsoft.com/office/drawing/2014/main" id="{B790FBBA-21C3-7014-6AF8-BB98B12CDAC2}"/>
              </a:ext>
            </a:extLst>
          </p:cNvPr>
          <p:cNvSpPr txBox="1"/>
          <p:nvPr/>
        </p:nvSpPr>
        <p:spPr>
          <a:xfrm>
            <a:off x="2888673" y="1477241"/>
            <a:ext cx="59557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b="1"/>
          </a:p>
        </p:txBody>
      </p:sp>
      <p:sp>
        <p:nvSpPr>
          <p:cNvPr id="3" name="TextBox 2">
            <a:extLst>
              <a:ext uri="{FF2B5EF4-FFF2-40B4-BE49-F238E27FC236}">
                <a16:creationId xmlns:a16="http://schemas.microsoft.com/office/drawing/2014/main" id="{8B3E85DA-5D17-9D03-A690-DCD734493CBC}"/>
              </a:ext>
            </a:extLst>
          </p:cNvPr>
          <p:cNvSpPr txBox="1"/>
          <p:nvPr/>
        </p:nvSpPr>
        <p:spPr>
          <a:xfrm>
            <a:off x="618565" y="1013013"/>
            <a:ext cx="10614211" cy="378565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Question:</a:t>
            </a:r>
            <a:r>
              <a:rPr lang="en-US" sz="2400">
                <a:latin typeface="Arial"/>
                <a:cs typeface="Arial"/>
              </a:rPr>
              <a:t> </a:t>
            </a:r>
            <a:br>
              <a:rPr lang="en-US" sz="2400">
                <a:latin typeface="Arial"/>
                <a:cs typeface="Arial"/>
              </a:rPr>
            </a:br>
            <a:r>
              <a:rPr lang="en-US" sz="2400">
                <a:solidFill>
                  <a:schemeClr val="tx1"/>
                </a:solidFill>
                <a:latin typeface="Arial"/>
                <a:cs typeface="Arial"/>
              </a:rPr>
              <a:t>WBSCM</a:t>
            </a:r>
            <a:r>
              <a:rPr lang="en-US" sz="2400">
                <a:solidFill>
                  <a:schemeClr val="tx1"/>
                </a:solidFill>
                <a:latin typeface="Arial"/>
                <a:ea typeface="+mn-lt"/>
                <a:cs typeface="Arial"/>
              </a:rPr>
              <a:t> Navigation Panels list RA</a:t>
            </a:r>
            <a:r>
              <a:rPr lang="en-US" sz="2400">
                <a:solidFill>
                  <a:schemeClr val="tx1"/>
                </a:solidFill>
                <a:latin typeface="Arial"/>
                <a:ea typeface="+mn-lt"/>
                <a:cs typeface="+mn-lt"/>
              </a:rPr>
              <a:t> (Recipient Agency) Entitlement as a transaction option.  RA is the WBSCM acronym that is used in place of what TX-UNPS acronym/term?</a:t>
            </a:r>
            <a:endParaRPr lang="en-US" sz="2400">
              <a:solidFill>
                <a:schemeClr val="tx1"/>
              </a:solidFill>
              <a:latin typeface="Arial"/>
              <a:cs typeface="Arial"/>
            </a:endParaRPr>
          </a:p>
          <a:p>
            <a:endParaRPr lang="en-US" sz="2400">
              <a:latin typeface="Arial"/>
              <a:cs typeface="Arial"/>
            </a:endParaRPr>
          </a:p>
          <a:p>
            <a:r>
              <a:rPr lang="en-US" sz="2400">
                <a:latin typeface="Arial"/>
                <a:cs typeface="Arial"/>
              </a:rPr>
              <a:t>A. TDA (Texas Department of Agriculture)</a:t>
            </a:r>
          </a:p>
          <a:p>
            <a:endParaRPr lang="en-US" sz="2400">
              <a:latin typeface="Arial"/>
              <a:cs typeface="Arial"/>
            </a:endParaRPr>
          </a:p>
          <a:p>
            <a:r>
              <a:rPr lang="en-US" sz="2400">
                <a:latin typeface="Arial"/>
                <a:cs typeface="Arial"/>
              </a:rPr>
              <a:t>B. CE (Contracting Entity)</a:t>
            </a:r>
          </a:p>
          <a:p>
            <a:endParaRPr lang="en-US" sz="2400">
              <a:latin typeface="Arial"/>
              <a:cs typeface="Arial"/>
            </a:endParaRPr>
          </a:p>
          <a:p>
            <a:r>
              <a:rPr lang="en-US" sz="2400">
                <a:latin typeface="Arial"/>
                <a:cs typeface="Arial"/>
              </a:rPr>
              <a:t>C. SDA (State Distributing Agency)</a:t>
            </a:r>
          </a:p>
        </p:txBody>
      </p:sp>
      <p:sp>
        <p:nvSpPr>
          <p:cNvPr id="7" name="Rectangle: Rounded Corners 6">
            <a:extLst>
              <a:ext uri="{FF2B5EF4-FFF2-40B4-BE49-F238E27FC236}">
                <a16:creationId xmlns:a16="http://schemas.microsoft.com/office/drawing/2014/main" id="{6CFDB7AD-CFD1-2FD6-4EAC-C460DDC53C32}"/>
              </a:ext>
            </a:extLst>
          </p:cNvPr>
          <p:cNvSpPr/>
          <p:nvPr/>
        </p:nvSpPr>
        <p:spPr>
          <a:xfrm>
            <a:off x="1626140" y="4847357"/>
            <a:ext cx="1634937" cy="1333091"/>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a:latin typeface="Arial"/>
                <a:cs typeface="Arial"/>
              </a:rPr>
            </a:br>
            <a:r>
              <a:rPr lang="en-US" sz="4000" b="1">
                <a:solidFill>
                  <a:schemeClr val="tx1"/>
                </a:solidFill>
                <a:latin typeface="Arial"/>
                <a:ea typeface="+mn-lt"/>
                <a:cs typeface="Arial"/>
              </a:rPr>
              <a:t>A</a:t>
            </a:r>
          </a:p>
          <a:p>
            <a:pPr algn="ctr"/>
            <a:endParaRPr lang="en-US"/>
          </a:p>
        </p:txBody>
      </p:sp>
      <p:sp>
        <p:nvSpPr>
          <p:cNvPr id="8" name="Rectangle: Rounded Corners 7">
            <a:extLst>
              <a:ext uri="{FF2B5EF4-FFF2-40B4-BE49-F238E27FC236}">
                <a16:creationId xmlns:a16="http://schemas.microsoft.com/office/drawing/2014/main" id="{D0493C89-C092-C77E-544E-919C14770E89}"/>
              </a:ext>
            </a:extLst>
          </p:cNvPr>
          <p:cNvSpPr/>
          <p:nvPr/>
        </p:nvSpPr>
        <p:spPr>
          <a:xfrm>
            <a:off x="5106966" y="4853100"/>
            <a:ext cx="1634937" cy="1333091"/>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a:latin typeface="Arial"/>
                <a:cs typeface="Arial"/>
              </a:rPr>
            </a:br>
            <a:r>
              <a:rPr lang="en-US" sz="4000" b="1">
                <a:solidFill>
                  <a:schemeClr val="tx1"/>
                </a:solidFill>
                <a:latin typeface="Arial"/>
                <a:ea typeface="+mn-lt"/>
                <a:cs typeface="Arial"/>
              </a:rPr>
              <a:t>B</a:t>
            </a:r>
          </a:p>
          <a:p>
            <a:pPr algn="ctr"/>
            <a:endParaRPr lang="en-US"/>
          </a:p>
        </p:txBody>
      </p:sp>
      <p:sp>
        <p:nvSpPr>
          <p:cNvPr id="10" name="Rectangle: Rounded Corners 9">
            <a:extLst>
              <a:ext uri="{FF2B5EF4-FFF2-40B4-BE49-F238E27FC236}">
                <a16:creationId xmlns:a16="http://schemas.microsoft.com/office/drawing/2014/main" id="{FE2A3780-587B-0B20-F18D-DE56F51E8F4B}"/>
              </a:ext>
            </a:extLst>
          </p:cNvPr>
          <p:cNvSpPr/>
          <p:nvPr/>
        </p:nvSpPr>
        <p:spPr>
          <a:xfrm>
            <a:off x="8838666" y="4853100"/>
            <a:ext cx="1634937" cy="1333091"/>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a:latin typeface="Arial"/>
                <a:cs typeface="Arial"/>
              </a:rPr>
            </a:br>
            <a:r>
              <a:rPr lang="en-US" sz="4000" b="1">
                <a:solidFill>
                  <a:schemeClr val="tx1"/>
                </a:solidFill>
                <a:latin typeface="Arial"/>
                <a:ea typeface="+mn-lt"/>
                <a:cs typeface="Arial"/>
              </a:rPr>
              <a:t>C</a:t>
            </a:r>
          </a:p>
          <a:p>
            <a:pPr algn="ctr"/>
            <a:endParaRPr lang="en-US"/>
          </a:p>
        </p:txBody>
      </p:sp>
    </p:spTree>
    <p:extLst>
      <p:ext uri="{BB962C8B-B14F-4D97-AF65-F5344CB8AC3E}">
        <p14:creationId xmlns:p14="http://schemas.microsoft.com/office/powerpoint/2010/main" val="3409597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lIns="91440" tIns="45720" rIns="91440" bIns="45720" anchor="t"/>
          <a:lstStyle/>
          <a:p>
            <a:pPr algn="ctr"/>
            <a:r>
              <a:rPr lang="en-US" sz="3200">
                <a:solidFill>
                  <a:schemeClr val="tx1"/>
                </a:solidFill>
                <a:latin typeface="Arial"/>
                <a:cs typeface="Arial"/>
              </a:rPr>
              <a:t>Knowledge Check: </a:t>
            </a:r>
            <a:endParaRPr lang="en-US" sz="3200">
              <a:solidFill>
                <a:schemeClr val="tx1"/>
              </a:solidFil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TextBox 5">
            <a:extLst>
              <a:ext uri="{FF2B5EF4-FFF2-40B4-BE49-F238E27FC236}">
                <a16:creationId xmlns:a16="http://schemas.microsoft.com/office/drawing/2014/main" id="{DADD2B5D-2B6C-50C7-96CF-37604674E74B}"/>
              </a:ext>
            </a:extLst>
          </p:cNvPr>
          <p:cNvSpPr txBox="1"/>
          <p:nvPr/>
        </p:nvSpPr>
        <p:spPr>
          <a:xfrm>
            <a:off x="1332824" y="5046450"/>
            <a:ext cx="4117297"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7030A0"/>
                </a:solidFill>
                <a:hlinkClick r:id="rId3">
                  <a:extLst>
                    <a:ext uri="{A12FA001-AC4F-418D-AE19-62706E023703}">
                      <ahyp:hlinkClr xmlns:ahyp="http://schemas.microsoft.com/office/drawing/2018/hyperlinkcolor" val="tx"/>
                    </a:ext>
                  </a:extLst>
                </a:hlinkClick>
              </a:rPr>
              <a:t>https://bit.ly/3pE5Tce</a:t>
            </a:r>
            <a:endParaRPr lang="id-ID" sz="2800" b="1">
              <a:solidFill>
                <a:srgbClr val="7030A0"/>
              </a:solidFill>
              <a:hlinkClick r:id="rId3">
                <a:extLst>
                  <a:ext uri="{A12FA001-AC4F-418D-AE19-62706E023703}">
                    <ahyp:hlinkClr xmlns:ahyp="http://schemas.microsoft.com/office/drawing/2018/hyperlinkcolor" val="tx"/>
                  </a:ext>
                </a:extLst>
              </a:hlinkClick>
            </a:endParaRPr>
          </a:p>
          <a:p>
            <a:endParaRPr lang="en-US">
              <a:solidFill>
                <a:srgbClr val="000000"/>
              </a:solidFill>
            </a:endParaRPr>
          </a:p>
        </p:txBody>
      </p:sp>
      <p:sp>
        <p:nvSpPr>
          <p:cNvPr id="8" name="TextBox 7">
            <a:extLst>
              <a:ext uri="{FF2B5EF4-FFF2-40B4-BE49-F238E27FC236}">
                <a16:creationId xmlns:a16="http://schemas.microsoft.com/office/drawing/2014/main" id="{DCD8BBA0-DD62-9F08-55EA-92704267E9F8}"/>
              </a:ext>
            </a:extLst>
          </p:cNvPr>
          <p:cNvSpPr txBox="1"/>
          <p:nvPr/>
        </p:nvSpPr>
        <p:spPr>
          <a:xfrm>
            <a:off x="898161" y="1074295"/>
            <a:ext cx="490615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Arial"/>
              </a:rPr>
              <a:t>Scan QR Code or visit the Link below to access the Knowledge Check</a:t>
            </a:r>
            <a:endParaRPr lang="en-US" sz="2800"/>
          </a:p>
        </p:txBody>
      </p:sp>
      <p:pic>
        <p:nvPicPr>
          <p:cNvPr id="10" name="Picture 11" descr="A person sitting on a chair using a computer&#10;&#10;Description automatically generated">
            <a:extLst>
              <a:ext uri="{FF2B5EF4-FFF2-40B4-BE49-F238E27FC236}">
                <a16:creationId xmlns:a16="http://schemas.microsoft.com/office/drawing/2014/main" id="{79B9512D-6E96-006D-8499-C64BB41A6643}"/>
              </a:ext>
            </a:extLst>
          </p:cNvPr>
          <p:cNvPicPr>
            <a:picLocks noChangeAspect="1"/>
          </p:cNvPicPr>
          <p:nvPr/>
        </p:nvPicPr>
        <p:blipFill>
          <a:blip r:embed="rId4"/>
          <a:stretch>
            <a:fillRect/>
          </a:stretch>
        </p:blipFill>
        <p:spPr>
          <a:xfrm>
            <a:off x="6185941" y="1494277"/>
            <a:ext cx="5628805" cy="3444724"/>
          </a:xfrm>
          <a:prstGeom prst="rect">
            <a:avLst/>
          </a:prstGeom>
        </p:spPr>
      </p:pic>
      <p:pic>
        <p:nvPicPr>
          <p:cNvPr id="3" name="Picture 3" descr="A qr code with a few squares&#10;&#10;Description automatically generated">
            <a:extLst>
              <a:ext uri="{FF2B5EF4-FFF2-40B4-BE49-F238E27FC236}">
                <a16:creationId xmlns:a16="http://schemas.microsoft.com/office/drawing/2014/main" id="{AD6F872C-40E8-DC82-72D8-46C7AF593EC2}"/>
              </a:ext>
            </a:extLst>
          </p:cNvPr>
          <p:cNvPicPr>
            <a:picLocks noChangeAspect="1"/>
          </p:cNvPicPr>
          <p:nvPr/>
        </p:nvPicPr>
        <p:blipFill>
          <a:blip r:embed="rId5"/>
          <a:stretch>
            <a:fillRect/>
          </a:stretch>
        </p:blipFill>
        <p:spPr>
          <a:xfrm>
            <a:off x="2147022" y="2609889"/>
            <a:ext cx="2097940" cy="2104237"/>
          </a:xfrm>
          <a:prstGeom prst="rect">
            <a:avLst/>
          </a:prstGeom>
        </p:spPr>
      </p:pic>
    </p:spTree>
    <p:extLst>
      <p:ext uri="{BB962C8B-B14F-4D97-AF65-F5344CB8AC3E}">
        <p14:creationId xmlns:p14="http://schemas.microsoft.com/office/powerpoint/2010/main" val="3561107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lIns="91440" tIns="45720" rIns="91440" bIns="45720" anchor="t"/>
          <a:lstStyle/>
          <a:p>
            <a:pPr algn="ctr"/>
            <a:r>
              <a:rPr lang="en-US" sz="3200">
                <a:latin typeface="Arial"/>
                <a:cs typeface="Arial"/>
              </a:rPr>
              <a:t>Getting Started Knowledge Check </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 name="TextBox 2">
            <a:extLst>
              <a:ext uri="{FF2B5EF4-FFF2-40B4-BE49-F238E27FC236}">
                <a16:creationId xmlns:a16="http://schemas.microsoft.com/office/drawing/2014/main" id="{8B3E85DA-5D17-9D03-A690-DCD734493CBC}"/>
              </a:ext>
            </a:extLst>
          </p:cNvPr>
          <p:cNvSpPr txBox="1"/>
          <p:nvPr/>
        </p:nvSpPr>
        <p:spPr>
          <a:xfrm>
            <a:off x="559034" y="2548919"/>
            <a:ext cx="10626117" cy="3323987"/>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A.  TDA (Texas Department of Agriculture)</a:t>
            </a:r>
          </a:p>
          <a:p>
            <a:endParaRPr lang="en-US" sz="2400">
              <a:latin typeface="Arial"/>
              <a:cs typeface="Arial"/>
            </a:endParaRPr>
          </a:p>
          <a:p>
            <a:r>
              <a:rPr lang="en-US" sz="2400">
                <a:latin typeface="Arial"/>
                <a:cs typeface="Arial"/>
              </a:rPr>
              <a:t>In WBSCM, SDA (or State Distributing Agency) refers to TDA.</a:t>
            </a:r>
          </a:p>
          <a:p>
            <a:endParaRPr lang="en-US" sz="2400">
              <a:latin typeface="Arial"/>
              <a:cs typeface="Arial"/>
            </a:endParaRPr>
          </a:p>
          <a:p>
            <a:endParaRPr lang="en-US" sz="2400">
              <a:latin typeface="Arial"/>
              <a:cs typeface="Arial"/>
            </a:endParaRPr>
          </a:p>
          <a:p>
            <a:endParaRPr lang="en-US">
              <a:latin typeface="Century Gothic"/>
              <a:cs typeface="Arial"/>
            </a:endParaRPr>
          </a:p>
          <a:p>
            <a:endParaRPr lang="en-US">
              <a:latin typeface="Century Gothic"/>
              <a:cs typeface="Arial"/>
            </a:endParaRPr>
          </a:p>
          <a:p>
            <a:endParaRPr lang="en-US">
              <a:latin typeface="Century Gothic"/>
              <a:cs typeface="Arial"/>
            </a:endParaRPr>
          </a:p>
          <a:p>
            <a:endParaRPr lang="en-US">
              <a:latin typeface="Century Gothic"/>
              <a:cs typeface="Arial"/>
            </a:endParaRPr>
          </a:p>
          <a:p>
            <a:endParaRPr lang="en-US">
              <a:latin typeface="Century Gothic"/>
              <a:cs typeface="Arial"/>
            </a:endParaRPr>
          </a:p>
        </p:txBody>
      </p:sp>
      <p:sp>
        <p:nvSpPr>
          <p:cNvPr id="7" name="Rectangle: Rounded Corners 6">
            <a:extLst>
              <a:ext uri="{FF2B5EF4-FFF2-40B4-BE49-F238E27FC236}">
                <a16:creationId xmlns:a16="http://schemas.microsoft.com/office/drawing/2014/main" id="{6CFDB7AD-CFD1-2FD6-4EAC-C460DDC53C32}"/>
              </a:ext>
            </a:extLst>
          </p:cNvPr>
          <p:cNvSpPr/>
          <p:nvPr/>
        </p:nvSpPr>
        <p:spPr>
          <a:xfrm>
            <a:off x="4947984" y="906388"/>
            <a:ext cx="1634937" cy="1333091"/>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a:latin typeface="Arial"/>
                <a:cs typeface="Arial"/>
              </a:rPr>
            </a:br>
            <a:r>
              <a:rPr lang="en-US" sz="4000" b="1">
                <a:solidFill>
                  <a:schemeClr val="tx1"/>
                </a:solidFill>
                <a:latin typeface="Arial"/>
                <a:ea typeface="+mn-lt"/>
                <a:cs typeface="Arial"/>
              </a:rPr>
              <a:t>A</a:t>
            </a:r>
          </a:p>
          <a:p>
            <a:pPr algn="ctr"/>
            <a:endParaRPr lang="en-US"/>
          </a:p>
        </p:txBody>
      </p:sp>
    </p:spTree>
    <p:extLst>
      <p:ext uri="{BB962C8B-B14F-4D97-AF65-F5344CB8AC3E}">
        <p14:creationId xmlns:p14="http://schemas.microsoft.com/office/powerpoint/2010/main" val="3565477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lIns="91440" tIns="45720" rIns="91440" bIns="45720" anchor="t"/>
          <a:lstStyle/>
          <a:p>
            <a:pPr algn="ctr"/>
            <a:r>
              <a:rPr lang="en-US" sz="3200">
                <a:latin typeface="Arial"/>
                <a:cs typeface="Arial"/>
              </a:rPr>
              <a:t>Getting Started Knowledge Check </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 name="TextBox 2">
            <a:extLst>
              <a:ext uri="{FF2B5EF4-FFF2-40B4-BE49-F238E27FC236}">
                <a16:creationId xmlns:a16="http://schemas.microsoft.com/office/drawing/2014/main" id="{8B3E85DA-5D17-9D03-A690-DCD734493CBC}"/>
              </a:ext>
            </a:extLst>
          </p:cNvPr>
          <p:cNvSpPr txBox="1"/>
          <p:nvPr/>
        </p:nvSpPr>
        <p:spPr>
          <a:xfrm>
            <a:off x="559034" y="2548919"/>
            <a:ext cx="10626117" cy="323165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Arial"/>
              <a:cs typeface="Arial"/>
            </a:endParaRPr>
          </a:p>
          <a:p>
            <a:r>
              <a:rPr lang="en-US" sz="2400">
                <a:latin typeface="Arial"/>
                <a:cs typeface="Arial"/>
              </a:rPr>
              <a:t>A.  TDA (Texas Department of Agriculture)</a:t>
            </a:r>
            <a:endParaRPr lang="en-US"/>
          </a:p>
          <a:p>
            <a:endParaRPr lang="en-US" sz="2400">
              <a:latin typeface="Arial"/>
              <a:cs typeface="Arial"/>
            </a:endParaRPr>
          </a:p>
          <a:p>
            <a:endParaRPr lang="en-US" sz="2400">
              <a:latin typeface="Arial"/>
              <a:cs typeface="Arial"/>
            </a:endParaRPr>
          </a:p>
          <a:p>
            <a:r>
              <a:rPr lang="en-US" sz="2400">
                <a:latin typeface="Arial"/>
                <a:cs typeface="Arial"/>
              </a:rPr>
              <a:t>In WBSCM, SDA (or State Distributing Agency) refers to TDA.</a:t>
            </a:r>
            <a:endParaRPr lang="en-US"/>
          </a:p>
          <a:p>
            <a:endParaRPr lang="en-US" sz="2400">
              <a:latin typeface="Arial"/>
              <a:cs typeface="Arial"/>
            </a:endParaRPr>
          </a:p>
          <a:p>
            <a:endParaRPr lang="en-US" sz="2400">
              <a:latin typeface="Arial"/>
              <a:cs typeface="Arial"/>
            </a:endParaRPr>
          </a:p>
          <a:p>
            <a:endParaRPr lang="en-US">
              <a:latin typeface="Century Gothic"/>
              <a:cs typeface="Arial"/>
            </a:endParaRPr>
          </a:p>
          <a:p>
            <a:endParaRPr lang="en-US">
              <a:latin typeface="Century Gothic"/>
              <a:cs typeface="Arial"/>
            </a:endParaRPr>
          </a:p>
        </p:txBody>
      </p:sp>
      <p:sp>
        <p:nvSpPr>
          <p:cNvPr id="7" name="Rectangle: Rounded Corners 6">
            <a:extLst>
              <a:ext uri="{FF2B5EF4-FFF2-40B4-BE49-F238E27FC236}">
                <a16:creationId xmlns:a16="http://schemas.microsoft.com/office/drawing/2014/main" id="{6CFDB7AD-CFD1-2FD6-4EAC-C460DDC53C32}"/>
              </a:ext>
            </a:extLst>
          </p:cNvPr>
          <p:cNvSpPr/>
          <p:nvPr/>
        </p:nvSpPr>
        <p:spPr>
          <a:xfrm>
            <a:off x="4947984" y="906388"/>
            <a:ext cx="1634937" cy="1333091"/>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a:latin typeface="Arial"/>
                <a:cs typeface="Arial"/>
              </a:rPr>
            </a:br>
            <a:r>
              <a:rPr lang="en-US" sz="4000" b="1">
                <a:solidFill>
                  <a:schemeClr val="tx1"/>
                </a:solidFill>
                <a:latin typeface="Arial"/>
                <a:ea typeface="+mn-lt"/>
                <a:cs typeface="Arial"/>
              </a:rPr>
              <a:t>A</a:t>
            </a:r>
          </a:p>
          <a:p>
            <a:pPr algn="ctr"/>
            <a:endParaRPr lang="en-US"/>
          </a:p>
        </p:txBody>
      </p:sp>
      <p:pic>
        <p:nvPicPr>
          <p:cNvPr id="4" name="Picture 4">
            <a:extLst>
              <a:ext uri="{FF2B5EF4-FFF2-40B4-BE49-F238E27FC236}">
                <a16:creationId xmlns:a16="http://schemas.microsoft.com/office/drawing/2014/main" id="{AB147ABB-2B0C-8E01-2BC6-54CA3A7B63CB}"/>
              </a:ext>
            </a:extLst>
          </p:cNvPr>
          <p:cNvPicPr>
            <a:picLocks noChangeAspect="1"/>
          </p:cNvPicPr>
          <p:nvPr/>
        </p:nvPicPr>
        <p:blipFill>
          <a:blip r:embed="rId3"/>
          <a:stretch>
            <a:fillRect/>
          </a:stretch>
        </p:blipFill>
        <p:spPr>
          <a:xfrm>
            <a:off x="4738688" y="3214687"/>
            <a:ext cx="2381250" cy="2381250"/>
          </a:xfrm>
          <a:prstGeom prst="rect">
            <a:avLst/>
          </a:prstGeom>
        </p:spPr>
      </p:pic>
    </p:spTree>
    <p:extLst>
      <p:ext uri="{BB962C8B-B14F-4D97-AF65-F5344CB8AC3E}">
        <p14:creationId xmlns:p14="http://schemas.microsoft.com/office/powerpoint/2010/main" val="2636504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9">
            <a:extLst>
              <a:ext uri="{FF2B5EF4-FFF2-40B4-BE49-F238E27FC236}">
                <a16:creationId xmlns:a16="http://schemas.microsoft.com/office/drawing/2014/main" id="{A91CCA91-BE95-48F5-9AC8-72602D91E5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17095" y="472415"/>
            <a:ext cx="6373625" cy="5928386"/>
          </a:xfrm>
          <a:prstGeom prst="rect">
            <a:avLst/>
          </a:prstGeom>
        </p:spPr>
      </p:pic>
      <p:sp>
        <p:nvSpPr>
          <p:cNvPr id="3" name="Rectangle 2">
            <a:extLst>
              <a:ext uri="{FF2B5EF4-FFF2-40B4-BE49-F238E27FC236}">
                <a16:creationId xmlns:a16="http://schemas.microsoft.com/office/drawing/2014/main" id="{EC1820AF-1498-4D86-9CE4-4AA1F227BE76}"/>
              </a:ext>
            </a:extLst>
          </p:cNvPr>
          <p:cNvSpPr/>
          <p:nvPr/>
        </p:nvSpPr>
        <p:spPr>
          <a:xfrm>
            <a:off x="6453383" y="472415"/>
            <a:ext cx="5289438" cy="5928386"/>
          </a:xfrm>
          <a:prstGeom prst="rect">
            <a:avLst/>
          </a:prstGeom>
          <a:solidFill>
            <a:srgbClr val="EF4B2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88000" rtlCol="0" anchor="ctr"/>
          <a:lstStyle/>
          <a:p>
            <a:pPr>
              <a:spcAft>
                <a:spcPts val="600"/>
              </a:spcAft>
            </a:pPr>
            <a:endParaRPr lang="en-US" sz="3600" b="1">
              <a:solidFill>
                <a:srgbClr val="FFFFFF"/>
              </a:solidFill>
              <a:latin typeface="Rockwell" panose="02060603020205020403" pitchFamily="18" charset="0"/>
            </a:endParaRPr>
          </a:p>
        </p:txBody>
      </p:sp>
      <p:sp>
        <p:nvSpPr>
          <p:cNvPr id="4" name="Slide Number Placeholder 3">
            <a:extLst>
              <a:ext uri="{FF2B5EF4-FFF2-40B4-BE49-F238E27FC236}">
                <a16:creationId xmlns:a16="http://schemas.microsoft.com/office/drawing/2014/main" id="{38BA26E8-37A3-47A7-B62C-82E341AAAE23}"/>
              </a:ext>
            </a:extLst>
          </p:cNvPr>
          <p:cNvSpPr>
            <a:spLocks noGrp="1"/>
          </p:cNvSpPr>
          <p:nvPr>
            <p:ph type="sldNum" sz="quarter" idx="16"/>
          </p:nvPr>
        </p:nvSpPr>
        <p:spPr/>
        <p:txBody>
          <a:bodyPr/>
          <a:lstStyle/>
          <a:p>
            <a:fld id="{4179449E-6FBB-2343-B3AE-D1EFA46A6E77}" type="slidenum">
              <a:rPr lang="en-US" dirty="0" smtClean="0"/>
              <a:pPr/>
              <a:t>4</a:t>
            </a:fld>
            <a:endParaRPr lang="en-US"/>
          </a:p>
        </p:txBody>
      </p:sp>
      <p:sp>
        <p:nvSpPr>
          <p:cNvPr id="13" name="Text Placeholder 12">
            <a:extLst>
              <a:ext uri="{FF2B5EF4-FFF2-40B4-BE49-F238E27FC236}">
                <a16:creationId xmlns:a16="http://schemas.microsoft.com/office/drawing/2014/main" id="{00B7AA02-708D-4F5B-BC4C-4671B53D5A7B}"/>
              </a:ext>
            </a:extLst>
          </p:cNvPr>
          <p:cNvSpPr>
            <a:spLocks noGrp="1"/>
          </p:cNvSpPr>
          <p:nvPr>
            <p:ph type="body" sz="quarter" idx="10"/>
          </p:nvPr>
        </p:nvSpPr>
        <p:spPr>
          <a:xfrm>
            <a:off x="6855942" y="752822"/>
            <a:ext cx="4484320" cy="1253642"/>
          </a:xfrm>
        </p:spPr>
        <p:txBody>
          <a:bodyPr lIns="91440" tIns="45720" rIns="91440" bIns="45720" anchor="t"/>
          <a:lstStyle/>
          <a:p>
            <a:r>
              <a:rPr lang="en-US">
                <a:latin typeface="Arial"/>
                <a:cs typeface="Arial"/>
              </a:rPr>
              <a:t>TX-UNPS to WBSCM Terms and Acronyms</a:t>
            </a:r>
            <a:endParaRPr lang="en-US"/>
          </a:p>
        </p:txBody>
      </p:sp>
      <p:graphicFrame>
        <p:nvGraphicFramePr>
          <p:cNvPr id="5" name="Table 5">
            <a:extLst>
              <a:ext uri="{FF2B5EF4-FFF2-40B4-BE49-F238E27FC236}">
                <a16:creationId xmlns:a16="http://schemas.microsoft.com/office/drawing/2014/main" id="{9FBD8DE8-96BF-DF2B-F348-31F8BB789453}"/>
              </a:ext>
            </a:extLst>
          </p:cNvPr>
          <p:cNvGraphicFramePr>
            <a:graphicFrameLocks noGrp="1"/>
          </p:cNvGraphicFramePr>
          <p:nvPr>
            <p:extLst>
              <p:ext uri="{D42A27DB-BD31-4B8C-83A1-F6EECF244321}">
                <p14:modId xmlns:p14="http://schemas.microsoft.com/office/powerpoint/2010/main" val="2294714259"/>
              </p:ext>
            </p:extLst>
          </p:nvPr>
        </p:nvGraphicFramePr>
        <p:xfrm>
          <a:off x="6624204" y="2554431"/>
          <a:ext cx="4964712" cy="3306094"/>
        </p:xfrm>
        <a:graphic>
          <a:graphicData uri="http://schemas.openxmlformats.org/drawingml/2006/table">
            <a:tbl>
              <a:tblPr firstRow="1" bandRow="1">
                <a:tableStyleId>{5C22544A-7EE6-4342-B048-85BDC9FD1C3A}</a:tableStyleId>
              </a:tblPr>
              <a:tblGrid>
                <a:gridCol w="2482356">
                  <a:extLst>
                    <a:ext uri="{9D8B030D-6E8A-4147-A177-3AD203B41FA5}">
                      <a16:colId xmlns:a16="http://schemas.microsoft.com/office/drawing/2014/main" val="390858534"/>
                    </a:ext>
                  </a:extLst>
                </a:gridCol>
                <a:gridCol w="2482356">
                  <a:extLst>
                    <a:ext uri="{9D8B030D-6E8A-4147-A177-3AD203B41FA5}">
                      <a16:colId xmlns:a16="http://schemas.microsoft.com/office/drawing/2014/main" val="3411192046"/>
                    </a:ext>
                  </a:extLst>
                </a:gridCol>
              </a:tblGrid>
              <a:tr h="897193">
                <a:tc>
                  <a:txBody>
                    <a:bodyPr/>
                    <a:lstStyle/>
                    <a:p>
                      <a:pPr lvl="0" algn="ctr">
                        <a:buNone/>
                      </a:pPr>
                      <a:endParaRPr lang="en-US" sz="1600" dirty="0">
                        <a:solidFill>
                          <a:schemeClr val="tx1"/>
                        </a:solidFill>
                        <a:latin typeface="Arial"/>
                      </a:endParaRPr>
                    </a:p>
                    <a:p>
                      <a:pPr lvl="0" algn="ctr">
                        <a:buNone/>
                      </a:pPr>
                      <a:r>
                        <a:rPr lang="en-US" sz="1600" dirty="0">
                          <a:solidFill>
                            <a:schemeClr val="tx1"/>
                          </a:solidFill>
                          <a:latin typeface="Arial"/>
                        </a:rPr>
                        <a:t>TX-UNPS</a:t>
                      </a:r>
                    </a:p>
                  </a:txBody>
                  <a:tcPr anchor="ctr">
                    <a:lnL w="19050">
                      <a:solidFill>
                        <a:schemeClr val="tx1"/>
                      </a:solidFill>
                    </a:lnL>
                    <a:lnR w="19050">
                      <a:solidFill>
                        <a:schemeClr val="tx1"/>
                      </a:solidFill>
                    </a:lnR>
                    <a:lnT w="19050">
                      <a:solidFill>
                        <a:schemeClr val="tx1"/>
                      </a:solidFill>
                    </a:lnT>
                    <a:lnB w="19050">
                      <a:solidFill>
                        <a:schemeClr val="tx1"/>
                      </a:solidFill>
                    </a:lnB>
                    <a:solidFill>
                      <a:schemeClr val="bg1">
                        <a:lumMod val="75000"/>
                      </a:schemeClr>
                    </a:solidFill>
                  </a:tcPr>
                </a:tc>
                <a:tc>
                  <a:txBody>
                    <a:bodyPr/>
                    <a:lstStyle/>
                    <a:p>
                      <a:pPr algn="ctr"/>
                      <a:r>
                        <a:rPr lang="en-US" sz="1600" dirty="0">
                          <a:solidFill>
                            <a:schemeClr val="tx1"/>
                          </a:solidFill>
                          <a:latin typeface="Arial"/>
                        </a:rPr>
                        <a:t>Web-Based Supply Chain Management (WBSCM)</a:t>
                      </a:r>
                    </a:p>
                  </a:txBody>
                  <a:tcPr anchor="ctr">
                    <a:lnL w="19050">
                      <a:solidFill>
                        <a:schemeClr val="tx1"/>
                      </a:solidFill>
                    </a:lnL>
                    <a:lnR w="19050">
                      <a:solidFill>
                        <a:schemeClr val="tx1"/>
                      </a:solidFill>
                    </a:lnR>
                    <a:lnT w="19050">
                      <a:solidFill>
                        <a:schemeClr val="tx1"/>
                      </a:solidFill>
                    </a:lnT>
                    <a:lnB w="19050">
                      <a:solidFill>
                        <a:schemeClr val="tx1"/>
                      </a:solidFill>
                    </a:lnB>
                    <a:solidFill>
                      <a:schemeClr val="bg1">
                        <a:lumMod val="75000"/>
                      </a:schemeClr>
                    </a:solidFill>
                  </a:tcPr>
                </a:tc>
                <a:extLst>
                  <a:ext uri="{0D108BD9-81ED-4DB2-BD59-A6C34878D82A}">
                    <a16:rowId xmlns:a16="http://schemas.microsoft.com/office/drawing/2014/main" val="1073020271"/>
                  </a:ext>
                </a:extLst>
              </a:tr>
              <a:tr h="589935">
                <a:tc>
                  <a:txBody>
                    <a:bodyPr/>
                    <a:lstStyle/>
                    <a:p>
                      <a:pPr lvl="0" algn="ctr">
                        <a:buNone/>
                      </a:pPr>
                      <a:r>
                        <a:rPr lang="en-US" sz="1600" b="0" i="0" u="none" strike="noStrike" noProof="0" dirty="0">
                          <a:latin typeface="Arial"/>
                        </a:rPr>
                        <a:t>Contracting Entity (CE)</a:t>
                      </a:r>
                      <a:endParaRPr lang="en-US" sz="1600" dirty="0">
                        <a:latin typeface="Arial"/>
                      </a:endParaRPr>
                    </a:p>
                  </a:txBody>
                  <a:tcPr anchor="ctr">
                    <a:lnL w="19050">
                      <a:solidFill>
                        <a:schemeClr val="tx1"/>
                      </a:solidFill>
                    </a:lnL>
                    <a:lnR w="19050">
                      <a:solidFill>
                        <a:schemeClr val="tx1"/>
                      </a:solidFill>
                    </a:lnR>
                    <a:lnT w="19050">
                      <a:solidFill>
                        <a:schemeClr val="tx1"/>
                      </a:solidFill>
                    </a:lnT>
                    <a:lnB w="19050">
                      <a:solidFill>
                        <a:schemeClr val="tx1"/>
                      </a:solidFill>
                    </a:lnB>
                  </a:tcPr>
                </a:tc>
                <a:tc>
                  <a:txBody>
                    <a:bodyPr/>
                    <a:lstStyle/>
                    <a:p>
                      <a:pPr lvl="0" algn="ctr">
                        <a:buNone/>
                      </a:pPr>
                      <a:r>
                        <a:rPr lang="en-US" sz="1600" b="0" i="0" u="none" strike="noStrike" noProof="0" dirty="0">
                          <a:latin typeface="Arial"/>
                        </a:rPr>
                        <a:t>Recipient Agency (RA)</a:t>
                      </a:r>
                      <a:endParaRPr lang="en-US" sz="1600" dirty="0">
                        <a:latin typeface="Arial"/>
                      </a:endParaRPr>
                    </a:p>
                  </a:txBody>
                  <a:tcPr anchor="ctr">
                    <a:lnL w="19050">
                      <a:solidFill>
                        <a:schemeClr val="tx1"/>
                      </a:solidFill>
                    </a:lnL>
                    <a:lnR w="19050">
                      <a:solidFill>
                        <a:schemeClr val="tx1"/>
                      </a:solidFill>
                    </a:lnR>
                    <a:lnT w="19050">
                      <a:solidFill>
                        <a:schemeClr val="tx1"/>
                      </a:solidFill>
                    </a:lnT>
                    <a:lnB w="19050">
                      <a:solidFill>
                        <a:schemeClr val="tx1"/>
                      </a:solidFill>
                    </a:lnB>
                  </a:tcPr>
                </a:tc>
                <a:extLst>
                  <a:ext uri="{0D108BD9-81ED-4DB2-BD59-A6C34878D82A}">
                    <a16:rowId xmlns:a16="http://schemas.microsoft.com/office/drawing/2014/main" val="4262677958"/>
                  </a:ext>
                </a:extLst>
              </a:tr>
              <a:tr h="872612">
                <a:tc>
                  <a:txBody>
                    <a:bodyPr/>
                    <a:lstStyle/>
                    <a:p>
                      <a:pPr lvl="0" algn="ctr">
                        <a:buNone/>
                      </a:pPr>
                      <a:r>
                        <a:rPr lang="en-US" sz="1600" b="0" i="0" u="none" strike="noStrike" noProof="0" dirty="0">
                          <a:latin typeface="Arial"/>
                        </a:rPr>
                        <a:t>Texas Department of Agriculture </a:t>
                      </a:r>
                      <a:br>
                        <a:rPr lang="en-US" sz="1600" b="0" i="0" u="none" strike="noStrike" noProof="0" dirty="0">
                          <a:latin typeface="Arial"/>
                        </a:rPr>
                      </a:br>
                      <a:r>
                        <a:rPr lang="en-US" sz="1600" b="0" i="0" u="none" strike="noStrike" noProof="0" dirty="0">
                          <a:latin typeface="Arial"/>
                        </a:rPr>
                        <a:t>(TDA)</a:t>
                      </a:r>
                    </a:p>
                  </a:txBody>
                  <a:tcPr anchor="ctr">
                    <a:lnL w="19050">
                      <a:solidFill>
                        <a:schemeClr val="tx1"/>
                      </a:solidFill>
                    </a:lnL>
                    <a:lnR w="19050">
                      <a:solidFill>
                        <a:schemeClr val="tx1"/>
                      </a:solidFill>
                    </a:lnR>
                    <a:lnT w="19050">
                      <a:solidFill>
                        <a:schemeClr val="tx1"/>
                      </a:solidFill>
                    </a:lnT>
                    <a:lnB w="19050">
                      <a:solidFill>
                        <a:schemeClr val="tx1"/>
                      </a:solidFill>
                    </a:lnB>
                  </a:tcPr>
                </a:tc>
                <a:tc>
                  <a:txBody>
                    <a:bodyPr/>
                    <a:lstStyle/>
                    <a:p>
                      <a:pPr lvl="0" algn="ctr">
                        <a:buNone/>
                      </a:pPr>
                      <a:r>
                        <a:rPr lang="en-US" sz="1600" b="0" i="0" u="none" strike="noStrike" noProof="0" dirty="0">
                          <a:latin typeface="Arial"/>
                        </a:rPr>
                        <a:t>State Distributing Agency (SDA)</a:t>
                      </a:r>
                      <a:endParaRPr lang="en-US" sz="1600" dirty="0"/>
                    </a:p>
                  </a:txBody>
                  <a:tcPr anchor="ctr">
                    <a:lnL w="19050">
                      <a:solidFill>
                        <a:schemeClr val="tx1"/>
                      </a:solidFill>
                    </a:lnL>
                    <a:lnR w="19050">
                      <a:solidFill>
                        <a:schemeClr val="tx1"/>
                      </a:solidFill>
                    </a:lnR>
                    <a:lnT w="19050">
                      <a:solidFill>
                        <a:schemeClr val="tx1"/>
                      </a:solidFill>
                    </a:lnT>
                    <a:lnB w="19050">
                      <a:solidFill>
                        <a:schemeClr val="tx1"/>
                      </a:solidFill>
                    </a:lnB>
                  </a:tcPr>
                </a:tc>
                <a:extLst>
                  <a:ext uri="{0D108BD9-81ED-4DB2-BD59-A6C34878D82A}">
                    <a16:rowId xmlns:a16="http://schemas.microsoft.com/office/drawing/2014/main" val="548514204"/>
                  </a:ext>
                </a:extLst>
              </a:tr>
              <a:tr h="467032">
                <a:tc>
                  <a:txBody>
                    <a:bodyPr/>
                    <a:lstStyle/>
                    <a:p>
                      <a:pPr lvl="0" algn="ctr">
                        <a:buNone/>
                      </a:pPr>
                      <a:r>
                        <a:rPr lang="en-US" sz="1600" b="0" i="0" u="none" strike="noStrike" noProof="0" dirty="0">
                          <a:latin typeface="Arial"/>
                        </a:rPr>
                        <a:t>Operations</a:t>
                      </a:r>
                    </a:p>
                  </a:txBody>
                  <a:tcPr anchor="ctr">
                    <a:lnL w="19050">
                      <a:solidFill>
                        <a:schemeClr val="tx1"/>
                      </a:solidFill>
                    </a:lnL>
                    <a:lnR w="19050">
                      <a:solidFill>
                        <a:schemeClr val="tx1"/>
                      </a:solidFill>
                    </a:lnR>
                    <a:lnT w="19050">
                      <a:solidFill>
                        <a:schemeClr val="tx1"/>
                      </a:solidFill>
                    </a:lnT>
                    <a:lnB w="19050">
                      <a:solidFill>
                        <a:schemeClr val="tx1"/>
                      </a:solidFill>
                    </a:lnB>
                  </a:tcPr>
                </a:tc>
                <a:tc>
                  <a:txBody>
                    <a:bodyPr/>
                    <a:lstStyle/>
                    <a:p>
                      <a:pPr lvl="0" algn="ctr">
                        <a:buNone/>
                      </a:pPr>
                      <a:r>
                        <a:rPr lang="en-US" sz="1600" b="0" i="0" u="none" strike="noStrike" noProof="0" dirty="0">
                          <a:latin typeface="Arial"/>
                        </a:rPr>
                        <a:t>Transactions</a:t>
                      </a:r>
                      <a:endParaRPr lang="en-US" sz="1600" dirty="0">
                        <a:latin typeface="Arial"/>
                      </a:endParaRPr>
                    </a:p>
                  </a:txBody>
                  <a:tcPr anchor="ctr">
                    <a:lnL w="19050">
                      <a:solidFill>
                        <a:schemeClr val="tx1"/>
                      </a:solidFill>
                    </a:lnL>
                    <a:lnR w="19050">
                      <a:solidFill>
                        <a:schemeClr val="tx1"/>
                      </a:solidFill>
                    </a:lnR>
                    <a:lnT w="19050">
                      <a:solidFill>
                        <a:schemeClr val="tx1"/>
                      </a:solidFill>
                    </a:lnT>
                    <a:lnB w="19050">
                      <a:solidFill>
                        <a:schemeClr val="tx1"/>
                      </a:solidFill>
                    </a:lnB>
                  </a:tcPr>
                </a:tc>
                <a:extLst>
                  <a:ext uri="{0D108BD9-81ED-4DB2-BD59-A6C34878D82A}">
                    <a16:rowId xmlns:a16="http://schemas.microsoft.com/office/drawing/2014/main" val="1547818265"/>
                  </a:ext>
                </a:extLst>
              </a:tr>
              <a:tr h="479322">
                <a:tc>
                  <a:txBody>
                    <a:bodyPr/>
                    <a:lstStyle/>
                    <a:p>
                      <a:pPr lvl="0" algn="ctr">
                        <a:buNone/>
                      </a:pPr>
                      <a:r>
                        <a:rPr lang="en-US" sz="1600" b="0" i="0" u="none" strike="noStrike" noProof="0" dirty="0">
                          <a:latin typeface="Arial"/>
                        </a:rPr>
                        <a:t>Survey</a:t>
                      </a:r>
                      <a:endParaRPr lang="en-US" sz="1600" dirty="0">
                        <a:latin typeface="Arial"/>
                      </a:endParaRPr>
                    </a:p>
                  </a:txBody>
                  <a:tcPr anchor="ctr">
                    <a:lnL w="19050">
                      <a:solidFill>
                        <a:schemeClr val="tx1"/>
                      </a:solidFill>
                    </a:lnL>
                    <a:lnR w="19050">
                      <a:solidFill>
                        <a:schemeClr val="tx1"/>
                      </a:solidFill>
                    </a:lnR>
                    <a:lnT w="19050">
                      <a:solidFill>
                        <a:schemeClr val="tx1"/>
                      </a:solidFill>
                    </a:lnT>
                    <a:lnB w="19050">
                      <a:solidFill>
                        <a:schemeClr val="tx1"/>
                      </a:solidFill>
                    </a:lnB>
                  </a:tcPr>
                </a:tc>
                <a:tc>
                  <a:txBody>
                    <a:bodyPr/>
                    <a:lstStyle/>
                    <a:p>
                      <a:pPr lvl="0" algn="ctr">
                        <a:buNone/>
                      </a:pPr>
                      <a:r>
                        <a:rPr lang="en-US" sz="1600" b="0" i="0" u="none" strike="noStrike" noProof="0" dirty="0">
                          <a:latin typeface="Arial"/>
                        </a:rPr>
                        <a:t>Catalog</a:t>
                      </a:r>
                      <a:endParaRPr lang="en-US" sz="1600" dirty="0">
                        <a:latin typeface="Arial"/>
                      </a:endParaRPr>
                    </a:p>
                  </a:txBody>
                  <a:tcPr anchor="ctr">
                    <a:lnL w="19050">
                      <a:solidFill>
                        <a:schemeClr val="tx1"/>
                      </a:solidFill>
                    </a:lnL>
                    <a:lnR w="19050">
                      <a:solidFill>
                        <a:schemeClr val="tx1"/>
                      </a:solidFill>
                    </a:lnR>
                    <a:lnT w="19050">
                      <a:solidFill>
                        <a:schemeClr val="tx1"/>
                      </a:solidFill>
                    </a:lnT>
                    <a:lnB w="19050">
                      <a:solidFill>
                        <a:schemeClr val="tx1"/>
                      </a:solidFill>
                    </a:lnB>
                  </a:tcPr>
                </a:tc>
                <a:extLst>
                  <a:ext uri="{0D108BD9-81ED-4DB2-BD59-A6C34878D82A}">
                    <a16:rowId xmlns:a16="http://schemas.microsoft.com/office/drawing/2014/main" val="863772620"/>
                  </a:ext>
                </a:extLst>
              </a:tr>
            </a:tbl>
          </a:graphicData>
        </a:graphic>
      </p:graphicFrame>
    </p:spTree>
    <p:extLst>
      <p:ext uri="{BB962C8B-B14F-4D97-AF65-F5344CB8AC3E}">
        <p14:creationId xmlns:p14="http://schemas.microsoft.com/office/powerpoint/2010/main" val="21703671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lIns="91440" tIns="45720" rIns="91440" bIns="45720" anchor="t"/>
          <a:lstStyle/>
          <a:p>
            <a:pPr algn="ctr"/>
            <a:r>
              <a:rPr lang="en-US" sz="3200">
                <a:latin typeface="Arial"/>
                <a:cs typeface="Arial"/>
              </a:rPr>
              <a:t>Getting Started Knowledge Check </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 name="TextBox 2">
            <a:extLst>
              <a:ext uri="{FF2B5EF4-FFF2-40B4-BE49-F238E27FC236}">
                <a16:creationId xmlns:a16="http://schemas.microsoft.com/office/drawing/2014/main" id="{8B3E85DA-5D17-9D03-A690-DCD734493CBC}"/>
              </a:ext>
            </a:extLst>
          </p:cNvPr>
          <p:cNvSpPr txBox="1"/>
          <p:nvPr/>
        </p:nvSpPr>
        <p:spPr>
          <a:xfrm>
            <a:off x="559034" y="2548919"/>
            <a:ext cx="10626117" cy="286232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ea typeface="+mn-lt"/>
                <a:cs typeface="+mn-lt"/>
              </a:rPr>
              <a:t>B. CE (Contracting Entity)</a:t>
            </a:r>
            <a:endParaRPr lang="en-US" sz="2400">
              <a:latin typeface="Arial"/>
              <a:cs typeface="Arial"/>
            </a:endParaRPr>
          </a:p>
          <a:p>
            <a:endParaRPr lang="en-US" sz="2400">
              <a:latin typeface="Arial"/>
              <a:cs typeface="Arial"/>
            </a:endParaRPr>
          </a:p>
          <a:p>
            <a:endParaRPr lang="en-US" sz="2400">
              <a:latin typeface="Arial"/>
              <a:cs typeface="Arial"/>
            </a:endParaRPr>
          </a:p>
          <a:p>
            <a:r>
              <a:rPr lang="en-US" sz="2400">
                <a:latin typeface="Arial"/>
                <a:cs typeface="Arial"/>
              </a:rPr>
              <a:t>In WBSCM, RA (or Recipient Agency) takes place of what was previously referred to as CE, or Contracting Entity.</a:t>
            </a:r>
          </a:p>
          <a:p>
            <a:endParaRPr lang="en-US" sz="2400">
              <a:latin typeface="Arial"/>
              <a:cs typeface="Arial"/>
            </a:endParaRPr>
          </a:p>
          <a:p>
            <a:endParaRPr lang="en-US">
              <a:latin typeface="Century Gothic"/>
              <a:cs typeface="Arial"/>
            </a:endParaRPr>
          </a:p>
          <a:p>
            <a:endParaRPr lang="en-US">
              <a:latin typeface="Century Gothic"/>
              <a:cs typeface="Arial"/>
            </a:endParaRPr>
          </a:p>
        </p:txBody>
      </p:sp>
      <p:sp>
        <p:nvSpPr>
          <p:cNvPr id="8" name="Rectangle: Rounded Corners 7">
            <a:extLst>
              <a:ext uri="{FF2B5EF4-FFF2-40B4-BE49-F238E27FC236}">
                <a16:creationId xmlns:a16="http://schemas.microsoft.com/office/drawing/2014/main" id="{8347D2B8-6C8A-4A9D-1E7E-023C2E8D7751}"/>
              </a:ext>
            </a:extLst>
          </p:cNvPr>
          <p:cNvSpPr/>
          <p:nvPr/>
        </p:nvSpPr>
        <p:spPr>
          <a:xfrm>
            <a:off x="5047435" y="947850"/>
            <a:ext cx="1634937" cy="1333091"/>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a:latin typeface="Arial"/>
                <a:cs typeface="Arial"/>
              </a:rPr>
            </a:br>
            <a:r>
              <a:rPr lang="en-US" sz="4000" b="1">
                <a:solidFill>
                  <a:schemeClr val="tx1"/>
                </a:solidFill>
                <a:latin typeface="Arial"/>
                <a:ea typeface="+mn-lt"/>
                <a:cs typeface="Arial"/>
              </a:rPr>
              <a:t>B</a:t>
            </a:r>
          </a:p>
          <a:p>
            <a:pPr algn="ctr"/>
            <a:endParaRPr lang="en-US"/>
          </a:p>
        </p:txBody>
      </p:sp>
    </p:spTree>
    <p:extLst>
      <p:ext uri="{BB962C8B-B14F-4D97-AF65-F5344CB8AC3E}">
        <p14:creationId xmlns:p14="http://schemas.microsoft.com/office/powerpoint/2010/main" val="1801173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lIns="91440" tIns="45720" rIns="91440" bIns="45720" anchor="t"/>
          <a:lstStyle/>
          <a:p>
            <a:pPr algn="ctr"/>
            <a:r>
              <a:rPr lang="en-US" sz="3200">
                <a:latin typeface="Arial"/>
                <a:cs typeface="Arial"/>
              </a:rPr>
              <a:t>Getting Started Knowledge Check </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428331"/>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 name="TextBox 2">
            <a:extLst>
              <a:ext uri="{FF2B5EF4-FFF2-40B4-BE49-F238E27FC236}">
                <a16:creationId xmlns:a16="http://schemas.microsoft.com/office/drawing/2014/main" id="{8B3E85DA-5D17-9D03-A690-DCD734493CBC}"/>
              </a:ext>
            </a:extLst>
          </p:cNvPr>
          <p:cNvSpPr txBox="1"/>
          <p:nvPr/>
        </p:nvSpPr>
        <p:spPr>
          <a:xfrm>
            <a:off x="559034" y="2548919"/>
            <a:ext cx="10626117" cy="286232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ea typeface="+mn-lt"/>
                <a:cs typeface="+mn-lt"/>
              </a:rPr>
              <a:t>B. CE (Contracting Entity)</a:t>
            </a:r>
            <a:endParaRPr lang="en-US" sz="2400">
              <a:latin typeface="Arial"/>
              <a:cs typeface="Arial"/>
            </a:endParaRPr>
          </a:p>
          <a:p>
            <a:endParaRPr lang="en-US" sz="2400">
              <a:latin typeface="Arial"/>
              <a:cs typeface="Arial"/>
            </a:endParaRPr>
          </a:p>
          <a:p>
            <a:endParaRPr lang="en-US" sz="2400">
              <a:latin typeface="Arial"/>
              <a:cs typeface="Arial"/>
            </a:endParaRPr>
          </a:p>
          <a:p>
            <a:r>
              <a:rPr lang="en-US" sz="2400">
                <a:latin typeface="Arial"/>
                <a:cs typeface="Arial"/>
              </a:rPr>
              <a:t>In WBSCM, RA (or Recipient Agency) takes place of what was previously referred to as CE, or Contracting Entity.</a:t>
            </a:r>
          </a:p>
          <a:p>
            <a:endParaRPr lang="en-US" sz="2400">
              <a:latin typeface="Arial"/>
              <a:cs typeface="Arial"/>
            </a:endParaRPr>
          </a:p>
          <a:p>
            <a:endParaRPr lang="en-US">
              <a:latin typeface="Century Gothic"/>
              <a:cs typeface="Arial"/>
            </a:endParaRPr>
          </a:p>
          <a:p>
            <a:endParaRPr lang="en-US">
              <a:latin typeface="Century Gothic"/>
              <a:cs typeface="Arial"/>
            </a:endParaRPr>
          </a:p>
        </p:txBody>
      </p:sp>
      <p:sp>
        <p:nvSpPr>
          <p:cNvPr id="8" name="Rectangle: Rounded Corners 7">
            <a:extLst>
              <a:ext uri="{FF2B5EF4-FFF2-40B4-BE49-F238E27FC236}">
                <a16:creationId xmlns:a16="http://schemas.microsoft.com/office/drawing/2014/main" id="{8347D2B8-6C8A-4A9D-1E7E-023C2E8D7751}"/>
              </a:ext>
            </a:extLst>
          </p:cNvPr>
          <p:cNvSpPr/>
          <p:nvPr/>
        </p:nvSpPr>
        <p:spPr>
          <a:xfrm>
            <a:off x="5047435" y="947850"/>
            <a:ext cx="1634937" cy="1333091"/>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a:latin typeface="Arial"/>
                <a:cs typeface="Arial"/>
              </a:rPr>
            </a:br>
            <a:r>
              <a:rPr lang="en-US" sz="4000" b="1">
                <a:solidFill>
                  <a:schemeClr val="tx1"/>
                </a:solidFill>
                <a:latin typeface="Arial"/>
                <a:ea typeface="+mn-lt"/>
                <a:cs typeface="Arial"/>
              </a:rPr>
              <a:t>B</a:t>
            </a:r>
          </a:p>
          <a:p>
            <a:pPr algn="ctr"/>
            <a:endParaRPr lang="en-US"/>
          </a:p>
        </p:txBody>
      </p:sp>
      <p:pic>
        <p:nvPicPr>
          <p:cNvPr id="10" name="Picture 11" descr="Shape, arrow&#10;&#10;Description automatically generated">
            <a:extLst>
              <a:ext uri="{FF2B5EF4-FFF2-40B4-BE49-F238E27FC236}">
                <a16:creationId xmlns:a16="http://schemas.microsoft.com/office/drawing/2014/main" id="{2E680A75-3250-B65F-02AB-E52712C6B5CE}"/>
              </a:ext>
            </a:extLst>
          </p:cNvPr>
          <p:cNvPicPr>
            <a:picLocks noChangeAspect="1"/>
          </p:cNvPicPr>
          <p:nvPr/>
        </p:nvPicPr>
        <p:blipFill>
          <a:blip r:embed="rId3"/>
          <a:stretch>
            <a:fillRect/>
          </a:stretch>
        </p:blipFill>
        <p:spPr>
          <a:xfrm>
            <a:off x="4617244" y="2547336"/>
            <a:ext cx="2743200" cy="2858703"/>
          </a:xfrm>
          <a:prstGeom prst="rect">
            <a:avLst/>
          </a:prstGeom>
        </p:spPr>
      </p:pic>
    </p:spTree>
    <p:extLst>
      <p:ext uri="{BB962C8B-B14F-4D97-AF65-F5344CB8AC3E}">
        <p14:creationId xmlns:p14="http://schemas.microsoft.com/office/powerpoint/2010/main" val="3099425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lIns="91440" tIns="45720" rIns="91440" bIns="45720" anchor="t"/>
          <a:lstStyle/>
          <a:p>
            <a:pPr algn="ctr"/>
            <a:r>
              <a:rPr lang="en-US" sz="3200">
                <a:latin typeface="Arial"/>
                <a:cs typeface="Arial"/>
              </a:rPr>
              <a:t>Getting Started Knowledge Check </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 name="TextBox 2">
            <a:extLst>
              <a:ext uri="{FF2B5EF4-FFF2-40B4-BE49-F238E27FC236}">
                <a16:creationId xmlns:a16="http://schemas.microsoft.com/office/drawing/2014/main" id="{8B3E85DA-5D17-9D03-A690-DCD734493CBC}"/>
              </a:ext>
            </a:extLst>
          </p:cNvPr>
          <p:cNvSpPr txBox="1"/>
          <p:nvPr/>
        </p:nvSpPr>
        <p:spPr>
          <a:xfrm>
            <a:off x="785253" y="2584638"/>
            <a:ext cx="10626117" cy="276998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ea typeface="+mn-lt"/>
                <a:cs typeface="+mn-lt"/>
              </a:rPr>
              <a:t>C. SDA (State Distributing Agency)</a:t>
            </a:r>
            <a:endParaRPr lang="en-US" sz="2400">
              <a:latin typeface="Arial"/>
            </a:endParaRPr>
          </a:p>
          <a:p>
            <a:endParaRPr lang="en-US" sz="2400">
              <a:latin typeface="Arial"/>
              <a:cs typeface="Arial"/>
            </a:endParaRPr>
          </a:p>
          <a:p>
            <a:endParaRPr lang="en-US" sz="2400">
              <a:latin typeface="Arial"/>
              <a:cs typeface="Arial"/>
            </a:endParaRPr>
          </a:p>
          <a:p>
            <a:r>
              <a:rPr lang="en-US" sz="2400">
                <a:latin typeface="Arial"/>
                <a:cs typeface="Arial"/>
              </a:rPr>
              <a:t>In WBSCM, State Distributing Agency is the term used for TDA, or Texas Department of Agriculture</a:t>
            </a:r>
          </a:p>
          <a:p>
            <a:endParaRPr lang="en-US">
              <a:latin typeface="Century Gothic"/>
              <a:cs typeface="Arial"/>
            </a:endParaRPr>
          </a:p>
          <a:p>
            <a:endParaRPr lang="en-US">
              <a:latin typeface="Century Gothic"/>
              <a:cs typeface="Arial"/>
            </a:endParaRPr>
          </a:p>
          <a:p>
            <a:endParaRPr lang="en-US">
              <a:latin typeface="Century Gothic"/>
              <a:cs typeface="Arial"/>
            </a:endParaRPr>
          </a:p>
        </p:txBody>
      </p:sp>
      <p:sp>
        <p:nvSpPr>
          <p:cNvPr id="8" name="Rectangle: Rounded Corners 7">
            <a:extLst>
              <a:ext uri="{FF2B5EF4-FFF2-40B4-BE49-F238E27FC236}">
                <a16:creationId xmlns:a16="http://schemas.microsoft.com/office/drawing/2014/main" id="{8347D2B8-6C8A-4A9D-1E7E-023C2E8D7751}"/>
              </a:ext>
            </a:extLst>
          </p:cNvPr>
          <p:cNvSpPr/>
          <p:nvPr/>
        </p:nvSpPr>
        <p:spPr>
          <a:xfrm>
            <a:off x="5047435" y="947850"/>
            <a:ext cx="1634937" cy="1333091"/>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a:latin typeface="Arial"/>
                <a:cs typeface="Arial"/>
              </a:rPr>
            </a:br>
            <a:r>
              <a:rPr lang="en-US" sz="4000" b="1">
                <a:solidFill>
                  <a:schemeClr val="tx1"/>
                </a:solidFill>
                <a:latin typeface="Arial"/>
                <a:ea typeface="+mn-lt"/>
                <a:cs typeface="Arial"/>
              </a:rPr>
              <a:t>C</a:t>
            </a:r>
          </a:p>
          <a:p>
            <a:pPr algn="ctr"/>
            <a:endParaRPr lang="en-US"/>
          </a:p>
        </p:txBody>
      </p:sp>
    </p:spTree>
    <p:extLst>
      <p:ext uri="{BB962C8B-B14F-4D97-AF65-F5344CB8AC3E}">
        <p14:creationId xmlns:p14="http://schemas.microsoft.com/office/powerpoint/2010/main" val="1509377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lIns="91440" tIns="45720" rIns="91440" bIns="45720" anchor="t"/>
          <a:lstStyle/>
          <a:p>
            <a:pPr algn="ctr"/>
            <a:r>
              <a:rPr lang="en-US" sz="3200">
                <a:latin typeface="Arial"/>
                <a:cs typeface="Arial"/>
              </a:rPr>
              <a:t>Getting Started Knowledge Check </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 name="TextBox 2">
            <a:extLst>
              <a:ext uri="{FF2B5EF4-FFF2-40B4-BE49-F238E27FC236}">
                <a16:creationId xmlns:a16="http://schemas.microsoft.com/office/drawing/2014/main" id="{8B3E85DA-5D17-9D03-A690-DCD734493CBC}"/>
              </a:ext>
            </a:extLst>
          </p:cNvPr>
          <p:cNvSpPr txBox="1"/>
          <p:nvPr/>
        </p:nvSpPr>
        <p:spPr>
          <a:xfrm>
            <a:off x="785253" y="2584638"/>
            <a:ext cx="10626117" cy="276998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ea typeface="+mn-lt"/>
                <a:cs typeface="+mn-lt"/>
              </a:rPr>
              <a:t>C. SDA (State Distributing Agency)</a:t>
            </a:r>
            <a:endParaRPr lang="en-US" sz="2400">
              <a:latin typeface="Arial"/>
            </a:endParaRPr>
          </a:p>
          <a:p>
            <a:endParaRPr lang="en-US" sz="2400">
              <a:latin typeface="Arial"/>
              <a:cs typeface="Arial"/>
            </a:endParaRPr>
          </a:p>
          <a:p>
            <a:endParaRPr lang="en-US" sz="2400">
              <a:latin typeface="Arial"/>
              <a:cs typeface="Arial"/>
            </a:endParaRPr>
          </a:p>
          <a:p>
            <a:r>
              <a:rPr lang="en-US" sz="2400">
                <a:latin typeface="Arial"/>
                <a:cs typeface="Arial"/>
              </a:rPr>
              <a:t>In WBSCM, State Distributing Agency is the term used for TDA, or Texas Department of Agriculture</a:t>
            </a:r>
          </a:p>
          <a:p>
            <a:endParaRPr lang="en-US">
              <a:latin typeface="Century Gothic"/>
              <a:cs typeface="Arial"/>
            </a:endParaRPr>
          </a:p>
          <a:p>
            <a:endParaRPr lang="en-US">
              <a:latin typeface="Century Gothic"/>
              <a:cs typeface="Arial"/>
            </a:endParaRPr>
          </a:p>
          <a:p>
            <a:endParaRPr lang="en-US">
              <a:latin typeface="Century Gothic"/>
              <a:cs typeface="Arial"/>
            </a:endParaRPr>
          </a:p>
        </p:txBody>
      </p:sp>
      <p:sp>
        <p:nvSpPr>
          <p:cNvPr id="8" name="Rectangle: Rounded Corners 7">
            <a:extLst>
              <a:ext uri="{FF2B5EF4-FFF2-40B4-BE49-F238E27FC236}">
                <a16:creationId xmlns:a16="http://schemas.microsoft.com/office/drawing/2014/main" id="{8347D2B8-6C8A-4A9D-1E7E-023C2E8D7751}"/>
              </a:ext>
            </a:extLst>
          </p:cNvPr>
          <p:cNvSpPr/>
          <p:nvPr/>
        </p:nvSpPr>
        <p:spPr>
          <a:xfrm>
            <a:off x="5047435" y="947850"/>
            <a:ext cx="1634937" cy="1333091"/>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a:latin typeface="Arial"/>
                <a:cs typeface="Arial"/>
              </a:rPr>
            </a:br>
            <a:r>
              <a:rPr lang="en-US" sz="4000" b="1">
                <a:solidFill>
                  <a:schemeClr val="tx1"/>
                </a:solidFill>
                <a:latin typeface="Arial"/>
                <a:ea typeface="+mn-lt"/>
                <a:cs typeface="Arial"/>
              </a:rPr>
              <a:t>C</a:t>
            </a:r>
          </a:p>
          <a:p>
            <a:pPr algn="ctr"/>
            <a:endParaRPr lang="en-US"/>
          </a:p>
        </p:txBody>
      </p:sp>
      <p:pic>
        <p:nvPicPr>
          <p:cNvPr id="4" name="Picture 4">
            <a:extLst>
              <a:ext uri="{FF2B5EF4-FFF2-40B4-BE49-F238E27FC236}">
                <a16:creationId xmlns:a16="http://schemas.microsoft.com/office/drawing/2014/main" id="{6AD2B274-2CC9-9482-020B-0D8423BA47F2}"/>
              </a:ext>
            </a:extLst>
          </p:cNvPr>
          <p:cNvPicPr>
            <a:picLocks noChangeAspect="1"/>
          </p:cNvPicPr>
          <p:nvPr/>
        </p:nvPicPr>
        <p:blipFill>
          <a:blip r:embed="rId3"/>
          <a:stretch>
            <a:fillRect/>
          </a:stretch>
        </p:blipFill>
        <p:spPr>
          <a:xfrm>
            <a:off x="4905375" y="2786062"/>
            <a:ext cx="2381250" cy="2381250"/>
          </a:xfrm>
          <a:prstGeom prst="rect">
            <a:avLst/>
          </a:prstGeom>
        </p:spPr>
      </p:pic>
    </p:spTree>
    <p:extLst>
      <p:ext uri="{BB962C8B-B14F-4D97-AF65-F5344CB8AC3E}">
        <p14:creationId xmlns:p14="http://schemas.microsoft.com/office/powerpoint/2010/main" val="1035033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706395" y="313481"/>
            <a:ext cx="10618040" cy="638175"/>
          </a:xfrm>
          <a:ln w="28575">
            <a:solidFill>
              <a:schemeClr val="tx1"/>
            </a:solidFill>
          </a:ln>
        </p:spPr>
        <p:txBody>
          <a:bodyPr lIns="91440" tIns="45720" rIns="91440" bIns="45720" anchor="t">
            <a:normAutofit/>
          </a:bodyPr>
          <a:lstStyle/>
          <a:p>
            <a:pPr algn="ctr"/>
            <a:r>
              <a:rPr lang="en-US" sz="3100">
                <a:latin typeface="Arial"/>
                <a:cs typeface="Arial"/>
              </a:rPr>
              <a:t>RA User Needs and Concerns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Text Placeholder 3">
            <a:extLst>
              <a:ext uri="{FF2B5EF4-FFF2-40B4-BE49-F238E27FC236}">
                <a16:creationId xmlns:a16="http://schemas.microsoft.com/office/drawing/2014/main" id="{ED1F1E25-85FF-3737-5523-9BFA0DB5A43D}"/>
              </a:ext>
            </a:extLst>
          </p:cNvPr>
          <p:cNvSpPr txBox="1">
            <a:spLocks/>
          </p:cNvSpPr>
          <p:nvPr/>
        </p:nvSpPr>
        <p:spPr>
          <a:xfrm>
            <a:off x="706395" y="1115888"/>
            <a:ext cx="5117760" cy="1683699"/>
          </a:xfrm>
          <a:prstGeom prst="rect">
            <a:avLst/>
          </a:prstGeom>
        </p:spPr>
        <p:txBody>
          <a:bodyPr lIns="91440" tIns="45720" rIns="91440" bIns="45720" anchor="t"/>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latin typeface="Arial"/>
                <a:cs typeface="Arial"/>
              </a:rPr>
              <a:t>Scan the QR Code to share your needs/concerns or click on the link below.</a:t>
            </a:r>
            <a:endParaRPr lang="en-US" sz="2400"/>
          </a:p>
          <a:p>
            <a:endParaRPr lang="en-US" sz="3200">
              <a:latin typeface="Arial"/>
              <a:cs typeface="Arial"/>
            </a:endParaRPr>
          </a:p>
        </p:txBody>
      </p:sp>
      <p:sp>
        <p:nvSpPr>
          <p:cNvPr id="12" name="TextBox 11">
            <a:extLst>
              <a:ext uri="{FF2B5EF4-FFF2-40B4-BE49-F238E27FC236}">
                <a16:creationId xmlns:a16="http://schemas.microsoft.com/office/drawing/2014/main" id="{B4E1427E-606C-399A-1D48-B123BAE9A77C}"/>
              </a:ext>
            </a:extLst>
          </p:cNvPr>
          <p:cNvSpPr txBox="1"/>
          <p:nvPr/>
        </p:nvSpPr>
        <p:spPr>
          <a:xfrm>
            <a:off x="980579" y="5285399"/>
            <a:ext cx="4749661" cy="584775"/>
          </a:xfrm>
          <a:prstGeom prst="rect">
            <a:avLst/>
          </a:prstGeom>
          <a:noFill/>
        </p:spPr>
        <p:txBody>
          <a:bodyPr wrap="square">
            <a:spAutoFit/>
          </a:bodyPr>
          <a:lstStyle/>
          <a:p>
            <a:r>
              <a:rPr lang="en-US" sz="3200">
                <a:solidFill>
                  <a:srgbClr val="7030A0"/>
                </a:solidFill>
                <a:hlinkClick r:id="rId3">
                  <a:extLst>
                    <a:ext uri="{A12FA001-AC4F-418D-AE19-62706E023703}">
                      <ahyp:hlinkClr xmlns:ahyp="http://schemas.microsoft.com/office/drawing/2018/hyperlinkcolor" val="tx"/>
                    </a:ext>
                  </a:extLst>
                </a:hlinkClick>
              </a:rPr>
              <a:t>https://bit.ly/3NzHCM2</a:t>
            </a:r>
            <a:r>
              <a:rPr lang="en-US" sz="3200">
                <a:solidFill>
                  <a:srgbClr val="7030A0"/>
                </a:solidFill>
              </a:rPr>
              <a:t> </a:t>
            </a:r>
          </a:p>
        </p:txBody>
      </p:sp>
      <p:pic>
        <p:nvPicPr>
          <p:cNvPr id="6" name="Picture 5">
            <a:extLst>
              <a:ext uri="{FF2B5EF4-FFF2-40B4-BE49-F238E27FC236}">
                <a16:creationId xmlns:a16="http://schemas.microsoft.com/office/drawing/2014/main" id="{267BA8DB-FAB6-0C25-4D07-7D329335B630}"/>
              </a:ext>
            </a:extLst>
          </p:cNvPr>
          <p:cNvPicPr>
            <a:picLocks noChangeAspect="1"/>
          </p:cNvPicPr>
          <p:nvPr/>
        </p:nvPicPr>
        <p:blipFill rotWithShape="1">
          <a:blip r:embed="rId4">
            <a:clrChange>
              <a:clrFrom>
                <a:srgbClr val="717477"/>
              </a:clrFrom>
              <a:clrTo>
                <a:srgbClr val="717477">
                  <a:alpha val="0"/>
                </a:srgbClr>
              </a:clrTo>
            </a:clrChange>
          </a:blip>
          <a:srcRect l="24215" t="37802" r="24154" b="14569"/>
          <a:stretch/>
        </p:blipFill>
        <p:spPr>
          <a:xfrm>
            <a:off x="2092960" y="3063280"/>
            <a:ext cx="2133600" cy="1893731"/>
          </a:xfrm>
          <a:prstGeom prst="rect">
            <a:avLst/>
          </a:prstGeom>
        </p:spPr>
      </p:pic>
      <p:pic>
        <p:nvPicPr>
          <p:cNvPr id="1026" name="Picture 2">
            <a:extLst>
              <a:ext uri="{FF2B5EF4-FFF2-40B4-BE49-F238E27FC236}">
                <a16:creationId xmlns:a16="http://schemas.microsoft.com/office/drawing/2014/main" id="{4FF87151-C61C-0498-55E9-34CC84BE59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350" r="4209"/>
          <a:stretch/>
        </p:blipFill>
        <p:spPr bwMode="auto">
          <a:xfrm>
            <a:off x="6144195" y="1215350"/>
            <a:ext cx="5209605" cy="460057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717373"/>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2">
            <a:extLst>
              <a:ext uri="{FF2B5EF4-FFF2-40B4-BE49-F238E27FC236}">
                <a16:creationId xmlns:a16="http://schemas.microsoft.com/office/drawing/2014/main" id="{DCEF92EE-7277-4A79-8A22-3AA62183CF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011" y="283028"/>
            <a:ext cx="11650704" cy="6291943"/>
          </a:xfrm>
          <a:prstGeom prst="rect">
            <a:avLst/>
          </a:prstGeom>
        </p:spPr>
      </p:pic>
      <p:sp>
        <p:nvSpPr>
          <p:cNvPr id="7" name="Rectangle 6">
            <a:extLst>
              <a:ext uri="{FF2B5EF4-FFF2-40B4-BE49-F238E27FC236}">
                <a16:creationId xmlns:a16="http://schemas.microsoft.com/office/drawing/2014/main" id="{2C9B1DAE-AF08-4030-9945-F1A7923B0B20}"/>
              </a:ext>
            </a:extLst>
          </p:cNvPr>
          <p:cNvSpPr/>
          <p:nvPr/>
        </p:nvSpPr>
        <p:spPr>
          <a:xfrm>
            <a:off x="6170213" y="275771"/>
            <a:ext cx="5731502" cy="6299200"/>
          </a:xfrm>
          <a:prstGeom prst="rect">
            <a:avLst/>
          </a:prstGeom>
          <a:solidFill>
            <a:srgbClr val="21282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grpSp>
        <p:nvGrpSpPr>
          <p:cNvPr id="8" name="Group 7">
            <a:extLst>
              <a:ext uri="{FF2B5EF4-FFF2-40B4-BE49-F238E27FC236}">
                <a16:creationId xmlns:a16="http://schemas.microsoft.com/office/drawing/2014/main" id="{FEF97146-9E71-45C9-BF06-E69786EC58A0}"/>
              </a:ext>
            </a:extLst>
          </p:cNvPr>
          <p:cNvGrpSpPr/>
          <p:nvPr/>
        </p:nvGrpSpPr>
        <p:grpSpPr>
          <a:xfrm>
            <a:off x="5288813" y="2415661"/>
            <a:ext cx="1732245" cy="1732246"/>
            <a:chOff x="5324673" y="2720465"/>
            <a:chExt cx="1732245" cy="1732246"/>
          </a:xfrm>
        </p:grpSpPr>
        <p:sp>
          <p:nvSpPr>
            <p:cNvPr id="9" name="Freeform 5">
              <a:extLst>
                <a:ext uri="{FF2B5EF4-FFF2-40B4-BE49-F238E27FC236}">
                  <a16:creationId xmlns:a16="http://schemas.microsoft.com/office/drawing/2014/main" id="{6DE06069-F014-4E0D-BFD1-177A22FA51F8}"/>
                </a:ext>
              </a:extLst>
            </p:cNvPr>
            <p:cNvSpPr>
              <a:spLocks/>
            </p:cNvSpPr>
            <p:nvPr userDrawn="1"/>
          </p:nvSpPr>
          <p:spPr bwMode="auto">
            <a:xfrm>
              <a:off x="5324673" y="2720465"/>
              <a:ext cx="1732245" cy="1732246"/>
            </a:xfrm>
            <a:prstGeom prst="ellipse">
              <a:avLst/>
            </a:prstGeom>
            <a:solidFill>
              <a:srgbClr val="66B948"/>
            </a:solidFill>
            <a:ln w="76200">
              <a:solidFill>
                <a:schemeClr val="bg1"/>
              </a:solid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sp>
          <p:nvSpPr>
            <p:cNvPr id="10" name="Freeform 69">
              <a:extLst>
                <a:ext uri="{FF2B5EF4-FFF2-40B4-BE49-F238E27FC236}">
                  <a16:creationId xmlns:a16="http://schemas.microsoft.com/office/drawing/2014/main" id="{0945D288-96B9-4504-9522-6BC3828E2E1A}"/>
                </a:ext>
              </a:extLst>
            </p:cNvPr>
            <p:cNvSpPr>
              <a:spLocks noEditPoints="1"/>
            </p:cNvSpPr>
            <p:nvPr/>
          </p:nvSpPr>
          <p:spPr bwMode="auto">
            <a:xfrm>
              <a:off x="5717299" y="3182422"/>
              <a:ext cx="969435" cy="817729"/>
            </a:xfrm>
            <a:custGeom>
              <a:avLst/>
              <a:gdLst>
                <a:gd name="T0" fmla="*/ 415925 w 256"/>
                <a:gd name="T1" fmla="*/ 147806 h 216"/>
                <a:gd name="T2" fmla="*/ 415925 w 256"/>
                <a:gd name="T3" fmla="*/ 149431 h 216"/>
                <a:gd name="T4" fmla="*/ 415925 w 256"/>
                <a:gd name="T5" fmla="*/ 149431 h 216"/>
                <a:gd name="T6" fmla="*/ 378557 w 256"/>
                <a:gd name="T7" fmla="*/ 168922 h 216"/>
                <a:gd name="T8" fmla="*/ 337939 w 256"/>
                <a:gd name="T9" fmla="*/ 336219 h 216"/>
                <a:gd name="T10" fmla="*/ 315193 w 256"/>
                <a:gd name="T11" fmla="*/ 350837 h 216"/>
                <a:gd name="T12" fmla="*/ 97482 w 256"/>
                <a:gd name="T13" fmla="*/ 350837 h 216"/>
                <a:gd name="T14" fmla="*/ 97482 w 256"/>
                <a:gd name="T15" fmla="*/ 350837 h 216"/>
                <a:gd name="T16" fmla="*/ 77986 w 256"/>
                <a:gd name="T17" fmla="*/ 336219 h 216"/>
                <a:gd name="T18" fmla="*/ 19496 w 256"/>
                <a:gd name="T19" fmla="*/ 168922 h 216"/>
                <a:gd name="T20" fmla="*/ 19496 w 256"/>
                <a:gd name="T21" fmla="*/ 129940 h 216"/>
                <a:gd name="T22" fmla="*/ 159221 w 256"/>
                <a:gd name="T23" fmla="*/ 129940 h 216"/>
                <a:gd name="T24" fmla="*/ 240457 w 256"/>
                <a:gd name="T25" fmla="*/ 129940 h 216"/>
                <a:gd name="T26" fmla="*/ 289198 w 256"/>
                <a:gd name="T27" fmla="*/ 129940 h 216"/>
                <a:gd name="T28" fmla="*/ 318443 w 256"/>
                <a:gd name="T29" fmla="*/ 129940 h 216"/>
                <a:gd name="T30" fmla="*/ 396429 w 256"/>
                <a:gd name="T31" fmla="*/ 129940 h 216"/>
                <a:gd name="T32" fmla="*/ 398053 w 256"/>
                <a:gd name="T33" fmla="*/ 129940 h 216"/>
                <a:gd name="T34" fmla="*/ 415925 w 256"/>
                <a:gd name="T35" fmla="*/ 146182 h 216"/>
                <a:gd name="T36" fmla="*/ 129977 w 256"/>
                <a:gd name="T37" fmla="*/ 168922 h 216"/>
                <a:gd name="T38" fmla="*/ 110480 w 256"/>
                <a:gd name="T39" fmla="*/ 292364 h 216"/>
                <a:gd name="T40" fmla="*/ 149473 w 256"/>
                <a:gd name="T41" fmla="*/ 292364 h 216"/>
                <a:gd name="T42" fmla="*/ 227459 w 256"/>
                <a:gd name="T43" fmla="*/ 188412 h 216"/>
                <a:gd name="T44" fmla="*/ 188466 w 256"/>
                <a:gd name="T45" fmla="*/ 188412 h 216"/>
                <a:gd name="T46" fmla="*/ 207963 w 256"/>
                <a:gd name="T47" fmla="*/ 311855 h 216"/>
                <a:gd name="T48" fmla="*/ 227459 w 256"/>
                <a:gd name="T49" fmla="*/ 188412 h 216"/>
                <a:gd name="T50" fmla="*/ 285948 w 256"/>
                <a:gd name="T51" fmla="*/ 168922 h 216"/>
                <a:gd name="T52" fmla="*/ 266452 w 256"/>
                <a:gd name="T53" fmla="*/ 292364 h 216"/>
                <a:gd name="T54" fmla="*/ 305445 w 256"/>
                <a:gd name="T55" fmla="*/ 292364 h 216"/>
                <a:gd name="T56" fmla="*/ 230708 w 256"/>
                <a:gd name="T57" fmla="*/ 29236 h 216"/>
                <a:gd name="T58" fmla="*/ 227459 w 256"/>
                <a:gd name="T59" fmla="*/ 19491 h 216"/>
                <a:gd name="T60" fmla="*/ 264827 w 256"/>
                <a:gd name="T61" fmla="*/ 11370 h 216"/>
                <a:gd name="T62" fmla="*/ 316818 w 256"/>
                <a:gd name="T63" fmla="*/ 110449 h 216"/>
                <a:gd name="T64" fmla="*/ 230708 w 256"/>
                <a:gd name="T65" fmla="*/ 29236 h 216"/>
                <a:gd name="T66" fmla="*/ 142974 w 256"/>
                <a:gd name="T67" fmla="*/ 110449 h 216"/>
                <a:gd name="T68" fmla="*/ 151098 w 256"/>
                <a:gd name="T69" fmla="*/ 11370 h 216"/>
                <a:gd name="T70" fmla="*/ 168970 w 256"/>
                <a:gd name="T71" fmla="*/ 0 h 216"/>
                <a:gd name="T72" fmla="*/ 185217 w 256"/>
                <a:gd name="T73" fmla="*/ 29236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bg1"/>
            </a:solidFill>
            <a:ln>
              <a:noFill/>
            </a:ln>
          </p:spPr>
          <p:txBody>
            <a:bodyPr/>
            <a:lstStyle/>
            <a:p>
              <a:endParaRPr lang="en-US">
                <a:latin typeface="Rockwell" panose="02060603020205020403" pitchFamily="18" charset="0"/>
              </a:endParaRPr>
            </a:p>
          </p:txBody>
        </p:sp>
      </p:grpSp>
      <p:sp>
        <p:nvSpPr>
          <p:cNvPr id="2" name="Text Placeholder 1"/>
          <p:cNvSpPr>
            <a:spLocks noGrp="1"/>
          </p:cNvSpPr>
          <p:nvPr>
            <p:ph type="body" sz="quarter" idx="10"/>
          </p:nvPr>
        </p:nvSpPr>
        <p:spPr>
          <a:xfrm>
            <a:off x="6491568" y="819257"/>
            <a:ext cx="4745990" cy="1066456"/>
          </a:xfrm>
        </p:spPr>
        <p:txBody>
          <a:bodyPr lIns="91440" tIns="45720" rIns="91440" bIns="45720" anchor="t"/>
          <a:lstStyle/>
          <a:p>
            <a:pPr algn="ctr"/>
            <a:r>
              <a:rPr lang="en-US">
                <a:latin typeface="Arial"/>
                <a:cs typeface="Arial"/>
              </a:rPr>
              <a:t>For WBSCM Assistance</a:t>
            </a:r>
            <a:endParaRPr lang="en-US"/>
          </a:p>
        </p:txBody>
      </p:sp>
      <p:sp>
        <p:nvSpPr>
          <p:cNvPr id="4" name="Text Placeholder 3"/>
          <p:cNvSpPr>
            <a:spLocks noGrp="1"/>
          </p:cNvSpPr>
          <p:nvPr>
            <p:ph type="body" sz="quarter" idx="15"/>
          </p:nvPr>
        </p:nvSpPr>
        <p:spPr>
          <a:xfrm>
            <a:off x="6605048" y="2016130"/>
            <a:ext cx="4861832" cy="4263553"/>
          </a:xfrm>
        </p:spPr>
        <p:txBody>
          <a:bodyPr lIns="91440" tIns="45720" rIns="91440" bIns="45720" anchor="t"/>
          <a:lstStyle/>
          <a:p>
            <a:pPr algn="ctr"/>
            <a:br>
              <a:rPr lang="en-US" sz="2800">
                <a:latin typeface="Arial"/>
                <a:cs typeface="Arial"/>
              </a:rPr>
            </a:br>
            <a:r>
              <a:rPr lang="en-US" sz="2800">
                <a:latin typeface="Arial"/>
                <a:cs typeface="Arial"/>
              </a:rPr>
              <a:t>See </a:t>
            </a:r>
            <a:r>
              <a:rPr lang="en-US" sz="2800" b="1">
                <a:latin typeface="Arial"/>
                <a:cs typeface="Arial"/>
              </a:rPr>
              <a:t>Contact Information Section </a:t>
            </a:r>
            <a:r>
              <a:rPr lang="en-US" sz="2800">
                <a:latin typeface="Arial"/>
                <a:cs typeface="Arial"/>
              </a:rPr>
              <a:t>on WBSCM Transition Page</a:t>
            </a:r>
            <a:endParaRPr lang="en-US" sz="2800"/>
          </a:p>
        </p:txBody>
      </p:sp>
      <p:sp>
        <p:nvSpPr>
          <p:cNvPr id="18" name="Slide Number Placeholder 17">
            <a:extLst>
              <a:ext uri="{FF2B5EF4-FFF2-40B4-BE49-F238E27FC236}">
                <a16:creationId xmlns:a16="http://schemas.microsoft.com/office/drawing/2014/main" id="{A078B595-B593-40D3-A3B0-0793E168D6DC}"/>
              </a:ext>
            </a:extLst>
          </p:cNvPr>
          <p:cNvSpPr>
            <a:spLocks noGrp="1"/>
          </p:cNvSpPr>
          <p:nvPr>
            <p:ph type="sldNum" sz="quarter" idx="16"/>
          </p:nvPr>
        </p:nvSpPr>
        <p:spPr/>
        <p:txBody>
          <a:bodyPr/>
          <a:lstStyle/>
          <a:p>
            <a:fld id="{4179449E-6FBB-2343-B3AE-D1EFA46A6E77}" type="slidenum">
              <a:rPr lang="en-US" smtClean="0"/>
              <a:pPr/>
              <a:t>45</a:t>
            </a:fld>
            <a:endParaRPr lang="en-US"/>
          </a:p>
        </p:txBody>
      </p:sp>
      <p:pic>
        <p:nvPicPr>
          <p:cNvPr id="3" name="Picture 2">
            <a:extLst>
              <a:ext uri="{FF2B5EF4-FFF2-40B4-BE49-F238E27FC236}">
                <a16:creationId xmlns:a16="http://schemas.microsoft.com/office/drawing/2014/main" id="{F67BD0BF-6CBF-C837-95F7-79F660B3ED1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40633" y="3889021"/>
            <a:ext cx="2390662" cy="2390662"/>
          </a:xfrm>
          <a:prstGeom prst="rect">
            <a:avLst/>
          </a:prstGeom>
        </p:spPr>
      </p:pic>
    </p:spTree>
    <p:extLst>
      <p:ext uri="{BB962C8B-B14F-4D97-AF65-F5344CB8AC3E}">
        <p14:creationId xmlns:p14="http://schemas.microsoft.com/office/powerpoint/2010/main" val="28067360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0" y="2009381"/>
            <a:ext cx="12192000" cy="1862048"/>
          </a:xfrm>
          <a:prstGeom prst="rect">
            <a:avLst/>
          </a:prstGeom>
          <a:effectLst/>
        </p:spPr>
        <p:txBody>
          <a:bodyPr wrap="square">
            <a:spAutoFit/>
          </a:bodyPr>
          <a:lstStyle/>
          <a:p>
            <a:pPr algn="ctr"/>
            <a:r>
              <a:rPr lang="en-US" sz="11500" b="1">
                <a:solidFill>
                  <a:srgbClr val="EF4B25"/>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Questions?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46</a:t>
            </a:fld>
            <a:endParaRPr lang="en-US"/>
          </a:p>
        </p:txBody>
      </p:sp>
    </p:spTree>
    <p:extLst>
      <p:ext uri="{BB962C8B-B14F-4D97-AF65-F5344CB8AC3E}">
        <p14:creationId xmlns:p14="http://schemas.microsoft.com/office/powerpoint/2010/main" val="784539859"/>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WBSCM Transition Page QR Code:</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Text Placeholder 3">
            <a:extLst>
              <a:ext uri="{FF2B5EF4-FFF2-40B4-BE49-F238E27FC236}">
                <a16:creationId xmlns:a16="http://schemas.microsoft.com/office/drawing/2014/main" id="{ED1F1E25-85FF-3737-5523-9BFA0DB5A43D}"/>
              </a:ext>
            </a:extLst>
          </p:cNvPr>
          <p:cNvSpPr txBox="1">
            <a:spLocks/>
          </p:cNvSpPr>
          <p:nvPr/>
        </p:nvSpPr>
        <p:spPr>
          <a:xfrm>
            <a:off x="825840" y="1884784"/>
            <a:ext cx="5117760" cy="2528596"/>
          </a:xfrm>
          <a:prstGeom prst="rect">
            <a:avLst/>
          </a:prstGeom>
        </p:spPr>
        <p:txBody>
          <a:bodyPr lIns="91440" tIns="45720" rIns="91440" bIns="45720" anchor="t"/>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457200">
              <a:buFont typeface="Arial,Sans-Serif" panose="020B0604020202020204" pitchFamily="34" charset="0"/>
              <a:buChar char="•"/>
            </a:pPr>
            <a:endParaRPr lang="en-US" sz="3200">
              <a:latin typeface="Arial"/>
              <a:cs typeface="Arial"/>
            </a:endParaRPr>
          </a:p>
          <a:p>
            <a:r>
              <a:rPr lang="en-US" sz="3200">
                <a:latin typeface="Arial"/>
                <a:cs typeface="Arial"/>
              </a:rPr>
              <a:t>Scan QR Code to visit the Food Distribution Program WBSCM Transition website</a:t>
            </a:r>
          </a:p>
        </p:txBody>
      </p:sp>
      <p:pic>
        <p:nvPicPr>
          <p:cNvPr id="10" name="Picture 9">
            <a:extLst>
              <a:ext uri="{FF2B5EF4-FFF2-40B4-BE49-F238E27FC236}">
                <a16:creationId xmlns:a16="http://schemas.microsoft.com/office/drawing/2014/main" id="{1094845E-699E-9460-1A71-BEB9540E4D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2550" y="1325441"/>
            <a:ext cx="4478694" cy="4478694"/>
          </a:xfrm>
          <a:prstGeom prst="rect">
            <a:avLst/>
          </a:prstGeom>
        </p:spPr>
      </p:pic>
    </p:spTree>
    <p:extLst>
      <p:ext uri="{BB962C8B-B14F-4D97-AF65-F5344CB8AC3E}">
        <p14:creationId xmlns:p14="http://schemas.microsoft.com/office/powerpoint/2010/main" val="2475136156"/>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4" cstate="email">
            <a:alphaModFix amt="20000"/>
            <a:extLst>
              <a:ext uri="{28A0092B-C50C-407E-A947-70E740481C1C}">
                <a14:useLocalDpi xmlns:a14="http://schemas.microsoft.com/office/drawing/2010/main"/>
              </a:ext>
            </a:extLst>
          </a:blip>
          <a:srcRect/>
          <a:stretch>
            <a:fillRect/>
          </a:stretch>
        </p:blipFill>
        <p:spPr>
          <a:xfrm>
            <a:off x="-3822" y="-86591"/>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251114" y="251585"/>
            <a:ext cx="11559887" cy="1569660"/>
          </a:xfrm>
          <a:prstGeom prst="rect">
            <a:avLst/>
          </a:prstGeom>
          <a:effectLst/>
        </p:spPr>
        <p:txBody>
          <a:bodyPr wrap="square" lIns="91440" tIns="45720" rIns="91440" bIns="45720" anchor="t">
            <a:spAutoFit/>
          </a:bodyPr>
          <a:lstStyle/>
          <a:p>
            <a:pPr algn="ctr"/>
            <a:r>
              <a:rPr lang="en-US" sz="9600" b="1">
                <a:solidFill>
                  <a:srgbClr val="EF4B25"/>
                </a:solidFill>
                <a:effectLst>
                  <a:outerShdw blurRad="1270000" algn="ctr" rotWithShape="0">
                    <a:prstClr val="black">
                      <a:alpha val="40000"/>
                    </a:prstClr>
                  </a:outerShdw>
                </a:effectLst>
                <a:latin typeface="Rockwell"/>
                <a:ea typeface="Roboto Condensed"/>
                <a:cs typeface="Segoe UI"/>
              </a:rPr>
              <a:t>Break (3 minutes)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48</a:t>
            </a:fld>
            <a:endParaRPr lang="en-US"/>
          </a:p>
        </p:txBody>
      </p:sp>
      <p:sp>
        <p:nvSpPr>
          <p:cNvPr id="4" name="TextBox 3">
            <a:extLst>
              <a:ext uri="{FF2B5EF4-FFF2-40B4-BE49-F238E27FC236}">
                <a16:creationId xmlns:a16="http://schemas.microsoft.com/office/drawing/2014/main" id="{EBC14682-F2A4-D5AD-542F-2BC8420A1840}"/>
              </a:ext>
            </a:extLst>
          </p:cNvPr>
          <p:cNvSpPr txBox="1"/>
          <p:nvPr/>
        </p:nvSpPr>
        <p:spPr>
          <a:xfrm>
            <a:off x="654628" y="1711037"/>
            <a:ext cx="11566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Arial"/>
              <a:cs typeface="Arial"/>
            </a:endParaRPr>
          </a:p>
        </p:txBody>
      </p:sp>
      <p:pic>
        <p:nvPicPr>
          <p:cNvPr id="6" name="Online Media 5" title="The History of Ketchup">
            <a:hlinkClick r:id="" action="ppaction://media"/>
            <a:extLst>
              <a:ext uri="{FF2B5EF4-FFF2-40B4-BE49-F238E27FC236}">
                <a16:creationId xmlns:a16="http://schemas.microsoft.com/office/drawing/2014/main" id="{253FF24E-A70C-C5E6-F874-03E4A9DF85C2}"/>
              </a:ext>
            </a:extLst>
          </p:cNvPr>
          <p:cNvPicPr>
            <a:picLocks noRot="1" noChangeAspect="1"/>
          </p:cNvPicPr>
          <p:nvPr>
            <a:videoFile r:link="rId1"/>
          </p:nvPr>
        </p:nvPicPr>
        <p:blipFill>
          <a:blip r:embed="rId5"/>
          <a:stretch>
            <a:fillRect/>
          </a:stretch>
        </p:blipFill>
        <p:spPr>
          <a:xfrm>
            <a:off x="3535796" y="2044036"/>
            <a:ext cx="5560245" cy="3834332"/>
          </a:xfrm>
          <a:prstGeom prst="rect">
            <a:avLst/>
          </a:prstGeom>
          <a:ln w="28575">
            <a:solidFill>
              <a:schemeClr val="tx1"/>
            </a:solidFill>
          </a:ln>
        </p:spPr>
      </p:pic>
    </p:spTree>
    <p:extLst>
      <p:ext uri="{BB962C8B-B14F-4D97-AF65-F5344CB8AC3E}">
        <p14:creationId xmlns:p14="http://schemas.microsoft.com/office/powerpoint/2010/main" val="1057807029"/>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2785077" y="298896"/>
            <a:ext cx="12219213" cy="1446550"/>
          </a:xfrm>
          <a:prstGeom prst="rect">
            <a:avLst/>
          </a:prstGeom>
          <a:effectLst/>
        </p:spPr>
        <p:txBody>
          <a:bodyPr wrap="square" lIns="91440" tIns="45720" rIns="91440" bIns="45720" anchor="t">
            <a:spAutoFit/>
          </a:bodyPr>
          <a:lstStyle/>
          <a:p>
            <a:pPr algn="ctr"/>
            <a:r>
              <a:rPr lang="en-US" sz="8800" b="1">
                <a:effectLst>
                  <a:outerShdw blurRad="1270000" algn="ctr" rotWithShape="0">
                    <a:prstClr val="black">
                      <a:alpha val="40000"/>
                    </a:prstClr>
                  </a:outerShdw>
                </a:effectLst>
                <a:latin typeface="Rockwell"/>
                <a:ea typeface="Roboto Condensed"/>
                <a:cs typeface="Segoe UI"/>
              </a:rPr>
              <a:t>Lab Time:</a:t>
            </a:r>
            <a:endParaRPr lang="en-US" sz="8800" b="1">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dirty="0" smtClean="0"/>
              <a:pPr/>
              <a:t>49</a:t>
            </a:fld>
            <a:endParaRPr lang="en-US"/>
          </a:p>
        </p:txBody>
      </p:sp>
      <p:pic>
        <p:nvPicPr>
          <p:cNvPr id="4" name="Picture 5" descr="A person typing on a computer&#10;&#10;Description automatically generated">
            <a:extLst>
              <a:ext uri="{FF2B5EF4-FFF2-40B4-BE49-F238E27FC236}">
                <a16:creationId xmlns:a16="http://schemas.microsoft.com/office/drawing/2014/main" id="{29D3A18B-9719-4DD0-9DBA-FC1A52CA5110}"/>
              </a:ext>
            </a:extLst>
          </p:cNvPr>
          <p:cNvPicPr>
            <a:picLocks noChangeAspect="1"/>
          </p:cNvPicPr>
          <p:nvPr/>
        </p:nvPicPr>
        <p:blipFill>
          <a:blip r:embed="rId4"/>
          <a:stretch>
            <a:fillRect/>
          </a:stretch>
        </p:blipFill>
        <p:spPr>
          <a:xfrm>
            <a:off x="2981793" y="1971457"/>
            <a:ext cx="5834920" cy="3876955"/>
          </a:xfrm>
          <a:prstGeom prst="rect">
            <a:avLst/>
          </a:prstGeom>
        </p:spPr>
      </p:pic>
    </p:spTree>
    <p:extLst>
      <p:ext uri="{BB962C8B-B14F-4D97-AF65-F5344CB8AC3E}">
        <p14:creationId xmlns:p14="http://schemas.microsoft.com/office/powerpoint/2010/main" val="157995794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02</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75864" y="1770871"/>
            <a:ext cx="9596718" cy="1555144"/>
          </a:xfrm>
        </p:spPr>
        <p:txBody>
          <a:bodyPr lIns="91440" tIns="45720" rIns="91440" bIns="45720" anchor="t"/>
          <a:lstStyle/>
          <a:p>
            <a:r>
              <a:rPr lang="en-US" sz="6000">
                <a:latin typeface="Arial Black"/>
                <a:cs typeface="Arial"/>
              </a:rPr>
              <a:t>Training Portal Log-In and Components</a:t>
            </a:r>
            <a:endParaRPr lang="en-US" sz="6000"/>
          </a:p>
        </p:txBody>
      </p:sp>
      <p:sp>
        <p:nvSpPr>
          <p:cNvPr id="3" name="Text Placeholder 2">
            <a:extLst>
              <a:ext uri="{FF2B5EF4-FFF2-40B4-BE49-F238E27FC236}">
                <a16:creationId xmlns:a16="http://schemas.microsoft.com/office/drawing/2014/main" id="{BF9F0F7F-3E6B-42D1-85A2-B337E790D674}"/>
              </a:ext>
            </a:extLst>
          </p:cNvPr>
          <p:cNvSpPr>
            <a:spLocks noGrp="1"/>
          </p:cNvSpPr>
          <p:nvPr>
            <p:ph type="body" sz="quarter" idx="11"/>
          </p:nvPr>
        </p:nvSpPr>
        <p:spPr>
          <a:xfrm>
            <a:off x="3314473" y="4555204"/>
            <a:ext cx="5565007" cy="812778"/>
          </a:xfrm>
        </p:spPr>
        <p:txBody>
          <a:bodyPr lIns="91440" tIns="45720" rIns="91440" bIns="45720" anchor="t"/>
          <a:lstStyle/>
          <a:p>
            <a:r>
              <a:rPr lang="en-US" sz="4400">
                <a:solidFill>
                  <a:schemeClr val="bg1"/>
                </a:solidFill>
                <a:latin typeface="Arial"/>
                <a:cs typeface="Arial"/>
              </a:rPr>
              <a:t>Portal Components and Functionality</a:t>
            </a:r>
            <a:endParaRPr lang="en-US" sz="4400">
              <a:solidFill>
                <a:schemeClr val="bg1"/>
              </a:solidFill>
            </a:endParaRP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5</a:t>
            </a:fld>
            <a:endParaRPr lang="en-US"/>
          </a:p>
        </p:txBody>
      </p:sp>
    </p:spTree>
    <p:extLst>
      <p:ext uri="{BB962C8B-B14F-4D97-AF65-F5344CB8AC3E}">
        <p14:creationId xmlns:p14="http://schemas.microsoft.com/office/powerpoint/2010/main" val="4100066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05E611-9EA1-4A7E-ADA2-C935081E2FE0}"/>
              </a:ext>
            </a:extLst>
          </p:cNvPr>
          <p:cNvSpPr>
            <a:spLocks noGrp="1"/>
          </p:cNvSpPr>
          <p:nvPr>
            <p:ph type="sldNum" sz="quarter" idx="10"/>
          </p:nvPr>
        </p:nvSpPr>
        <p:spPr/>
        <p:txBody>
          <a:bodyPr/>
          <a:lstStyle/>
          <a:p>
            <a:fld id="{4179449E-6FBB-2343-B3AE-D1EFA46A6E77}" type="slidenum">
              <a:rPr lang="en-US" smtClean="0"/>
              <a:pPr/>
              <a:t>50</a:t>
            </a:fld>
            <a:endParaRPr lang="en-US"/>
          </a:p>
        </p:txBody>
      </p:sp>
      <p:sp>
        <p:nvSpPr>
          <p:cNvPr id="4" name="Date Placeholder 3">
            <a:extLst>
              <a:ext uri="{FF2B5EF4-FFF2-40B4-BE49-F238E27FC236}">
                <a16:creationId xmlns:a16="http://schemas.microsoft.com/office/drawing/2014/main" id="{F0E648FD-897B-457A-8F38-985E367F4C03}"/>
              </a:ext>
            </a:extLst>
          </p:cNvPr>
          <p:cNvSpPr>
            <a:spLocks noGrp="1"/>
          </p:cNvSpPr>
          <p:nvPr>
            <p:ph type="dt" sz="half" idx="2"/>
          </p:nvPr>
        </p:nvSpPr>
        <p:spPr/>
        <p:txBody>
          <a:bodyPr/>
          <a:lstStyle/>
          <a:p>
            <a:r>
              <a:rPr lang="en-US"/>
              <a:t>Updated </a:t>
            </a:r>
            <a:fld id="{23F9884D-C9A9-40C0-91F1-E50E3978DE00}" type="datetime1">
              <a:rPr lang="en-US" smtClean="0"/>
              <a:t>9/12/2023</a:t>
            </a:fld>
            <a:endParaRPr lang="en-US"/>
          </a:p>
          <a:p>
            <a:r>
              <a:rPr lang="en-US"/>
              <a:t>www.SquareMeals.org</a:t>
            </a:r>
          </a:p>
        </p:txBody>
      </p:sp>
    </p:spTree>
    <p:extLst>
      <p:ext uri="{BB962C8B-B14F-4D97-AF65-F5344CB8AC3E}">
        <p14:creationId xmlns:p14="http://schemas.microsoft.com/office/powerpoint/2010/main" val="542565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a:extLst>
              <a:ext uri="{FF2B5EF4-FFF2-40B4-BE49-F238E27FC236}">
                <a16:creationId xmlns:a16="http://schemas.microsoft.com/office/drawing/2014/main" id="{F020FD4A-6485-4303-B21B-A7DDB656317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5B5C815-F99D-4B43-99E3-45332E28F048}"/>
              </a:ext>
            </a:extLst>
          </p:cNvPr>
          <p:cNvSpPr/>
          <p:nvPr/>
        </p:nvSpPr>
        <p:spPr>
          <a:xfrm>
            <a:off x="0" y="0"/>
            <a:ext cx="12192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grpSp>
        <p:nvGrpSpPr>
          <p:cNvPr id="12" name="Group 11">
            <a:extLst>
              <a:ext uri="{FF2B5EF4-FFF2-40B4-BE49-F238E27FC236}">
                <a16:creationId xmlns:a16="http://schemas.microsoft.com/office/drawing/2014/main" id="{136864B2-8DA1-47FC-8C37-B95E86416B3C}"/>
              </a:ext>
            </a:extLst>
          </p:cNvPr>
          <p:cNvGrpSpPr/>
          <p:nvPr/>
        </p:nvGrpSpPr>
        <p:grpSpPr>
          <a:xfrm>
            <a:off x="1299883" y="106878"/>
            <a:ext cx="8955741" cy="6535271"/>
            <a:chOff x="6535180" y="2730646"/>
            <a:chExt cx="1350963" cy="1442679"/>
          </a:xfrm>
        </p:grpSpPr>
        <p:sp>
          <p:nvSpPr>
            <p:cNvPr id="13" name="Freeform 197">
              <a:extLst>
                <a:ext uri="{FF2B5EF4-FFF2-40B4-BE49-F238E27FC236}">
                  <a16:creationId xmlns:a16="http://schemas.microsoft.com/office/drawing/2014/main" id="{A08CBA03-E011-4DBB-88A3-31D899920A6C}"/>
                </a:ext>
              </a:extLst>
            </p:cNvPr>
            <p:cNvSpPr>
              <a:spLocks/>
            </p:cNvSpPr>
            <p:nvPr/>
          </p:nvSpPr>
          <p:spPr bwMode="auto">
            <a:xfrm>
              <a:off x="6535180" y="3094183"/>
              <a:ext cx="192088" cy="279400"/>
            </a:xfrm>
            <a:custGeom>
              <a:avLst/>
              <a:gdLst>
                <a:gd name="T0" fmla="*/ 0 w 121"/>
                <a:gd name="T1" fmla="*/ 82 h 176"/>
                <a:gd name="T2" fmla="*/ 121 w 121"/>
                <a:gd name="T3" fmla="*/ 176 h 176"/>
                <a:gd name="T4" fmla="*/ 121 w 121"/>
                <a:gd name="T5" fmla="*/ 0 h 176"/>
                <a:gd name="T6" fmla="*/ 0 w 121"/>
                <a:gd name="T7" fmla="*/ 82 h 176"/>
                <a:gd name="T8" fmla="*/ 0 w 121"/>
                <a:gd name="T9" fmla="*/ 82 h 176"/>
              </a:gdLst>
              <a:ahLst/>
              <a:cxnLst>
                <a:cxn ang="0">
                  <a:pos x="T0" y="T1"/>
                </a:cxn>
                <a:cxn ang="0">
                  <a:pos x="T2" y="T3"/>
                </a:cxn>
                <a:cxn ang="0">
                  <a:pos x="T4" y="T5"/>
                </a:cxn>
                <a:cxn ang="0">
                  <a:pos x="T6" y="T7"/>
                </a:cxn>
                <a:cxn ang="0">
                  <a:pos x="T8" y="T9"/>
                </a:cxn>
              </a:cxnLst>
              <a:rect l="0" t="0" r="r" b="b"/>
              <a:pathLst>
                <a:path w="121" h="176">
                  <a:moveTo>
                    <a:pt x="0" y="82"/>
                  </a:moveTo>
                  <a:lnTo>
                    <a:pt x="121" y="176"/>
                  </a:lnTo>
                  <a:lnTo>
                    <a:pt x="121" y="0"/>
                  </a:lnTo>
                  <a:lnTo>
                    <a:pt x="0" y="82"/>
                  </a:lnTo>
                  <a:lnTo>
                    <a:pt x="0" y="82"/>
                  </a:lnTo>
                  <a:close/>
                </a:path>
              </a:pathLst>
            </a:custGeom>
            <a:solidFill>
              <a:schemeClr val="tx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4" name="Freeform 198">
              <a:extLst>
                <a:ext uri="{FF2B5EF4-FFF2-40B4-BE49-F238E27FC236}">
                  <a16:creationId xmlns:a16="http://schemas.microsoft.com/office/drawing/2014/main" id="{13673638-3F9F-4836-9F3F-F83AE92FB542}"/>
                </a:ext>
              </a:extLst>
            </p:cNvPr>
            <p:cNvSpPr>
              <a:spLocks/>
            </p:cNvSpPr>
            <p:nvPr/>
          </p:nvSpPr>
          <p:spPr bwMode="auto">
            <a:xfrm>
              <a:off x="6535180" y="2730646"/>
              <a:ext cx="1350963" cy="1442679"/>
            </a:xfrm>
            <a:custGeom>
              <a:avLst/>
              <a:gdLst>
                <a:gd name="T0" fmla="*/ 799 w 851"/>
                <a:gd name="T1" fmla="*/ 852 h 852"/>
                <a:gd name="T2" fmla="*/ 203 w 851"/>
                <a:gd name="T3" fmla="*/ 852 h 852"/>
                <a:gd name="T4" fmla="*/ 0 w 851"/>
                <a:gd name="T5" fmla="*/ 0 h 852"/>
                <a:gd name="T6" fmla="*/ 851 w 851"/>
                <a:gd name="T7" fmla="*/ 88 h 852"/>
                <a:gd name="T8" fmla="*/ 799 w 851"/>
                <a:gd name="T9" fmla="*/ 852 h 852"/>
                <a:gd name="T10" fmla="*/ 799 w 851"/>
                <a:gd name="T11" fmla="*/ 852 h 852"/>
              </a:gdLst>
              <a:ahLst/>
              <a:cxnLst>
                <a:cxn ang="0">
                  <a:pos x="T0" y="T1"/>
                </a:cxn>
                <a:cxn ang="0">
                  <a:pos x="T2" y="T3"/>
                </a:cxn>
                <a:cxn ang="0">
                  <a:pos x="T4" y="T5"/>
                </a:cxn>
                <a:cxn ang="0">
                  <a:pos x="T6" y="T7"/>
                </a:cxn>
                <a:cxn ang="0">
                  <a:pos x="T8" y="T9"/>
                </a:cxn>
                <a:cxn ang="0">
                  <a:pos x="T10" y="T11"/>
                </a:cxn>
              </a:cxnLst>
              <a:rect l="0" t="0" r="r" b="b"/>
              <a:pathLst>
                <a:path w="851" h="852">
                  <a:moveTo>
                    <a:pt x="799" y="852"/>
                  </a:moveTo>
                  <a:lnTo>
                    <a:pt x="203" y="852"/>
                  </a:lnTo>
                  <a:lnTo>
                    <a:pt x="0" y="0"/>
                  </a:lnTo>
                  <a:lnTo>
                    <a:pt x="851" y="88"/>
                  </a:lnTo>
                  <a:lnTo>
                    <a:pt x="799" y="852"/>
                  </a:lnTo>
                  <a:lnTo>
                    <a:pt x="799" y="852"/>
                  </a:lnTo>
                  <a:close/>
                </a:path>
              </a:pathLst>
            </a:custGeom>
            <a:solidFill>
              <a:srgbClr val="036A38"/>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5" name="Freeform 199">
              <a:extLst>
                <a:ext uri="{FF2B5EF4-FFF2-40B4-BE49-F238E27FC236}">
                  <a16:creationId xmlns:a16="http://schemas.microsoft.com/office/drawing/2014/main" id="{3D599F42-DE43-4101-AB3E-EA17733CC87E}"/>
                </a:ext>
              </a:extLst>
            </p:cNvPr>
            <p:cNvSpPr>
              <a:spLocks/>
            </p:cNvSpPr>
            <p:nvPr/>
          </p:nvSpPr>
          <p:spPr bwMode="auto">
            <a:xfrm>
              <a:off x="6571693" y="2878283"/>
              <a:ext cx="617538" cy="369888"/>
            </a:xfrm>
            <a:custGeom>
              <a:avLst/>
              <a:gdLst>
                <a:gd name="T0" fmla="*/ 389 w 389"/>
                <a:gd name="T1" fmla="*/ 0 h 233"/>
                <a:gd name="T2" fmla="*/ 0 w 389"/>
                <a:gd name="T3" fmla="*/ 0 h 233"/>
                <a:gd name="T4" fmla="*/ 54 w 389"/>
                <a:gd name="T5" fmla="*/ 233 h 233"/>
                <a:gd name="T6" fmla="*/ 54 w 389"/>
                <a:gd name="T7" fmla="*/ 233 h 233"/>
                <a:gd name="T8" fmla="*/ 389 w 389"/>
                <a:gd name="T9" fmla="*/ 233 h 233"/>
                <a:gd name="T10" fmla="*/ 389 w 389"/>
                <a:gd name="T11" fmla="*/ 0 h 233"/>
                <a:gd name="T12" fmla="*/ 389 w 389"/>
                <a:gd name="T13" fmla="*/ 0 h 233"/>
              </a:gdLst>
              <a:ahLst/>
              <a:cxnLst>
                <a:cxn ang="0">
                  <a:pos x="T0" y="T1"/>
                </a:cxn>
                <a:cxn ang="0">
                  <a:pos x="T2" y="T3"/>
                </a:cxn>
                <a:cxn ang="0">
                  <a:pos x="T4" y="T5"/>
                </a:cxn>
                <a:cxn ang="0">
                  <a:pos x="T6" y="T7"/>
                </a:cxn>
                <a:cxn ang="0">
                  <a:pos x="T8" y="T9"/>
                </a:cxn>
                <a:cxn ang="0">
                  <a:pos x="T10" y="T11"/>
                </a:cxn>
                <a:cxn ang="0">
                  <a:pos x="T12" y="T13"/>
                </a:cxn>
              </a:cxnLst>
              <a:rect l="0" t="0" r="r" b="b"/>
              <a:pathLst>
                <a:path w="389" h="233">
                  <a:moveTo>
                    <a:pt x="389" y="0"/>
                  </a:moveTo>
                  <a:lnTo>
                    <a:pt x="0" y="0"/>
                  </a:lnTo>
                  <a:lnTo>
                    <a:pt x="54" y="233"/>
                  </a:lnTo>
                  <a:lnTo>
                    <a:pt x="54" y="233"/>
                  </a:lnTo>
                  <a:lnTo>
                    <a:pt x="389" y="233"/>
                  </a:lnTo>
                  <a:lnTo>
                    <a:pt x="389" y="0"/>
                  </a:lnTo>
                  <a:lnTo>
                    <a:pt x="389" y="0"/>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Freeform 200">
              <a:extLst>
                <a:ext uri="{FF2B5EF4-FFF2-40B4-BE49-F238E27FC236}">
                  <a16:creationId xmlns:a16="http://schemas.microsoft.com/office/drawing/2014/main" id="{FE57FE87-62B8-4C03-B22F-1F622D8B3B79}"/>
                </a:ext>
              </a:extLst>
            </p:cNvPr>
            <p:cNvSpPr>
              <a:spLocks/>
            </p:cNvSpPr>
            <p:nvPr/>
          </p:nvSpPr>
          <p:spPr bwMode="auto">
            <a:xfrm>
              <a:off x="6535180" y="2854471"/>
              <a:ext cx="654050" cy="369888"/>
            </a:xfrm>
            <a:custGeom>
              <a:avLst/>
              <a:gdLst>
                <a:gd name="T0" fmla="*/ 412 w 412"/>
                <a:gd name="T1" fmla="*/ 233 h 233"/>
                <a:gd name="T2" fmla="*/ 0 w 412"/>
                <a:gd name="T3" fmla="*/ 233 h 233"/>
                <a:gd name="T4" fmla="*/ 0 w 412"/>
                <a:gd name="T5" fmla="*/ 0 h 233"/>
                <a:gd name="T6" fmla="*/ 412 w 412"/>
                <a:gd name="T7" fmla="*/ 0 h 233"/>
                <a:gd name="T8" fmla="*/ 412 w 412"/>
                <a:gd name="T9" fmla="*/ 233 h 233"/>
                <a:gd name="T10" fmla="*/ 412 w 412"/>
                <a:gd name="T11" fmla="*/ 233 h 233"/>
              </a:gdLst>
              <a:ahLst/>
              <a:cxnLst>
                <a:cxn ang="0">
                  <a:pos x="T0" y="T1"/>
                </a:cxn>
                <a:cxn ang="0">
                  <a:pos x="T2" y="T3"/>
                </a:cxn>
                <a:cxn ang="0">
                  <a:pos x="T4" y="T5"/>
                </a:cxn>
                <a:cxn ang="0">
                  <a:pos x="T6" y="T7"/>
                </a:cxn>
                <a:cxn ang="0">
                  <a:pos x="T8" y="T9"/>
                </a:cxn>
                <a:cxn ang="0">
                  <a:pos x="T10" y="T11"/>
                </a:cxn>
              </a:cxnLst>
              <a:rect l="0" t="0" r="r" b="b"/>
              <a:pathLst>
                <a:path w="412" h="233">
                  <a:moveTo>
                    <a:pt x="412" y="233"/>
                  </a:moveTo>
                  <a:lnTo>
                    <a:pt x="0" y="233"/>
                  </a:lnTo>
                  <a:lnTo>
                    <a:pt x="0" y="0"/>
                  </a:lnTo>
                  <a:lnTo>
                    <a:pt x="412" y="0"/>
                  </a:lnTo>
                  <a:lnTo>
                    <a:pt x="412" y="233"/>
                  </a:lnTo>
                  <a:lnTo>
                    <a:pt x="412" y="233"/>
                  </a:lnTo>
                  <a:close/>
                </a:path>
              </a:pathLst>
            </a:custGeom>
            <a:solidFill>
              <a:srgbClr val="721F5D"/>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Freeform 201">
              <a:extLst>
                <a:ext uri="{FF2B5EF4-FFF2-40B4-BE49-F238E27FC236}">
                  <a16:creationId xmlns:a16="http://schemas.microsoft.com/office/drawing/2014/main" id="{B998C39C-C426-4AE0-AF7E-C0E4F311D3A5}"/>
                </a:ext>
              </a:extLst>
            </p:cNvPr>
            <p:cNvSpPr>
              <a:spLocks/>
            </p:cNvSpPr>
            <p:nvPr/>
          </p:nvSpPr>
          <p:spPr bwMode="auto">
            <a:xfrm>
              <a:off x="7073343" y="2735408"/>
              <a:ext cx="673100" cy="82550"/>
            </a:xfrm>
            <a:custGeom>
              <a:avLst/>
              <a:gdLst>
                <a:gd name="T0" fmla="*/ 424 w 424"/>
                <a:gd name="T1" fmla="*/ 52 h 52"/>
                <a:gd name="T2" fmla="*/ 0 w 424"/>
                <a:gd name="T3" fmla="*/ 9 h 52"/>
                <a:gd name="T4" fmla="*/ 424 w 424"/>
                <a:gd name="T5" fmla="*/ 0 h 52"/>
                <a:gd name="T6" fmla="*/ 424 w 424"/>
                <a:gd name="T7" fmla="*/ 52 h 52"/>
                <a:gd name="T8" fmla="*/ 424 w 424"/>
                <a:gd name="T9" fmla="*/ 52 h 52"/>
              </a:gdLst>
              <a:ahLst/>
              <a:cxnLst>
                <a:cxn ang="0">
                  <a:pos x="T0" y="T1"/>
                </a:cxn>
                <a:cxn ang="0">
                  <a:pos x="T2" y="T3"/>
                </a:cxn>
                <a:cxn ang="0">
                  <a:pos x="T4" y="T5"/>
                </a:cxn>
                <a:cxn ang="0">
                  <a:pos x="T6" y="T7"/>
                </a:cxn>
                <a:cxn ang="0">
                  <a:pos x="T8" y="T9"/>
                </a:cxn>
              </a:cxnLst>
              <a:rect l="0" t="0" r="r" b="b"/>
              <a:pathLst>
                <a:path w="424" h="52">
                  <a:moveTo>
                    <a:pt x="424" y="52"/>
                  </a:moveTo>
                  <a:lnTo>
                    <a:pt x="0" y="9"/>
                  </a:lnTo>
                  <a:lnTo>
                    <a:pt x="424" y="0"/>
                  </a:lnTo>
                  <a:lnTo>
                    <a:pt x="424" y="52"/>
                  </a:lnTo>
                  <a:lnTo>
                    <a:pt x="424" y="52"/>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Freeform 202">
              <a:extLst>
                <a:ext uri="{FF2B5EF4-FFF2-40B4-BE49-F238E27FC236}">
                  <a16:creationId xmlns:a16="http://schemas.microsoft.com/office/drawing/2014/main" id="{8F4E1442-3FA7-47C6-8DEF-DA0A9CB2F691}"/>
                </a:ext>
              </a:extLst>
            </p:cNvPr>
            <p:cNvSpPr>
              <a:spLocks/>
            </p:cNvSpPr>
            <p:nvPr/>
          </p:nvSpPr>
          <p:spPr bwMode="auto">
            <a:xfrm>
              <a:off x="6571693" y="3381521"/>
              <a:ext cx="180975" cy="355600"/>
            </a:xfrm>
            <a:custGeom>
              <a:avLst/>
              <a:gdLst>
                <a:gd name="T0" fmla="*/ 59 w 114"/>
                <a:gd name="T1" fmla="*/ 0 h 224"/>
                <a:gd name="T2" fmla="*/ 114 w 114"/>
                <a:gd name="T3" fmla="*/ 224 h 224"/>
                <a:gd name="T4" fmla="*/ 0 w 114"/>
                <a:gd name="T5" fmla="*/ 0 h 224"/>
                <a:gd name="T6" fmla="*/ 59 w 114"/>
                <a:gd name="T7" fmla="*/ 0 h 224"/>
                <a:gd name="T8" fmla="*/ 59 w 114"/>
                <a:gd name="T9" fmla="*/ 0 h 224"/>
              </a:gdLst>
              <a:ahLst/>
              <a:cxnLst>
                <a:cxn ang="0">
                  <a:pos x="T0" y="T1"/>
                </a:cxn>
                <a:cxn ang="0">
                  <a:pos x="T2" y="T3"/>
                </a:cxn>
                <a:cxn ang="0">
                  <a:pos x="T4" y="T5"/>
                </a:cxn>
                <a:cxn ang="0">
                  <a:pos x="T6" y="T7"/>
                </a:cxn>
                <a:cxn ang="0">
                  <a:pos x="T8" y="T9"/>
                </a:cxn>
              </a:cxnLst>
              <a:rect l="0" t="0" r="r" b="b"/>
              <a:pathLst>
                <a:path w="114" h="224">
                  <a:moveTo>
                    <a:pt x="59" y="0"/>
                  </a:moveTo>
                  <a:lnTo>
                    <a:pt x="114" y="224"/>
                  </a:lnTo>
                  <a:lnTo>
                    <a:pt x="0" y="0"/>
                  </a:lnTo>
                  <a:lnTo>
                    <a:pt x="59" y="0"/>
                  </a:lnTo>
                  <a:lnTo>
                    <a:pt x="59" y="0"/>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20" name="Freeform 166">
            <a:extLst>
              <a:ext uri="{FF2B5EF4-FFF2-40B4-BE49-F238E27FC236}">
                <a16:creationId xmlns:a16="http://schemas.microsoft.com/office/drawing/2014/main" id="{EEEB4ADB-BEFD-4658-A422-BB7ED5C92DEA}"/>
              </a:ext>
            </a:extLst>
          </p:cNvPr>
          <p:cNvSpPr>
            <a:spLocks noEditPoints="1"/>
          </p:cNvSpPr>
          <p:nvPr/>
        </p:nvSpPr>
        <p:spPr bwMode="auto">
          <a:xfrm>
            <a:off x="3503547" y="4022839"/>
            <a:ext cx="394674" cy="394674"/>
          </a:xfrm>
          <a:custGeom>
            <a:avLst/>
            <a:gdLst>
              <a:gd name="T0" fmla="*/ 168 w 176"/>
              <a:gd name="T1" fmla="*/ 80 h 176"/>
              <a:gd name="T2" fmla="*/ 176 w 176"/>
              <a:gd name="T3" fmla="*/ 80 h 176"/>
              <a:gd name="T4" fmla="*/ 92 w 176"/>
              <a:gd name="T5" fmla="*/ 4 h 176"/>
              <a:gd name="T6" fmla="*/ 96 w 176"/>
              <a:gd name="T7" fmla="*/ 48 h 176"/>
              <a:gd name="T8" fmla="*/ 132 w 176"/>
              <a:gd name="T9" fmla="*/ 84 h 176"/>
              <a:gd name="T10" fmla="*/ 96 w 176"/>
              <a:gd name="T11" fmla="*/ 40 h 176"/>
              <a:gd name="T12" fmla="*/ 96 w 176"/>
              <a:gd name="T13" fmla="*/ 48 h 176"/>
              <a:gd name="T14" fmla="*/ 104 w 176"/>
              <a:gd name="T15" fmla="*/ 80 h 176"/>
              <a:gd name="T16" fmla="*/ 88 w 176"/>
              <a:gd name="T17" fmla="*/ 80 h 176"/>
              <a:gd name="T18" fmla="*/ 176 w 176"/>
              <a:gd name="T19" fmla="*/ 140 h 176"/>
              <a:gd name="T20" fmla="*/ 170 w 176"/>
              <a:gd name="T21" fmla="*/ 130 h 176"/>
              <a:gd name="T22" fmla="*/ 128 w 176"/>
              <a:gd name="T23" fmla="*/ 100 h 176"/>
              <a:gd name="T24" fmla="*/ 111 w 176"/>
              <a:gd name="T25" fmla="*/ 112 h 176"/>
              <a:gd name="T26" fmla="*/ 105 w 176"/>
              <a:gd name="T27" fmla="*/ 115 h 176"/>
              <a:gd name="T28" fmla="*/ 99 w 176"/>
              <a:gd name="T29" fmla="*/ 111 h 176"/>
              <a:gd name="T30" fmla="*/ 65 w 176"/>
              <a:gd name="T31" fmla="*/ 77 h 176"/>
              <a:gd name="T32" fmla="*/ 64 w 176"/>
              <a:gd name="T33" fmla="*/ 65 h 176"/>
              <a:gd name="T34" fmla="*/ 73 w 176"/>
              <a:gd name="T35" fmla="*/ 55 h 176"/>
              <a:gd name="T36" fmla="*/ 72 w 176"/>
              <a:gd name="T37" fmla="*/ 40 h 176"/>
              <a:gd name="T38" fmla="*/ 44 w 176"/>
              <a:gd name="T39" fmla="*/ 4 h 176"/>
              <a:gd name="T40" fmla="*/ 0 w 176"/>
              <a:gd name="T41" fmla="*/ 42 h 176"/>
              <a:gd name="T42" fmla="*/ 4 w 176"/>
              <a:gd name="T43" fmla="*/ 60 h 176"/>
              <a:gd name="T44" fmla="*/ 116 w 176"/>
              <a:gd name="T45" fmla="*/ 172 h 176"/>
              <a:gd name="T46" fmla="*/ 176 w 176"/>
              <a:gd name="T47" fmla="*/ 140 h 176"/>
              <a:gd name="T48" fmla="*/ 134 w 176"/>
              <a:gd name="T49" fmla="*/ 168 h 176"/>
              <a:gd name="T50" fmla="*/ 118 w 176"/>
              <a:gd name="T51" fmla="*/ 164 h 176"/>
              <a:gd name="T52" fmla="*/ 11 w 176"/>
              <a:gd name="T53" fmla="*/ 57 h 176"/>
              <a:gd name="T54" fmla="*/ 36 w 176"/>
              <a:gd name="T55" fmla="*/ 8 h 176"/>
              <a:gd name="T56" fmla="*/ 39 w 176"/>
              <a:gd name="T57" fmla="*/ 10 h 176"/>
              <a:gd name="T58" fmla="*/ 66 w 176"/>
              <a:gd name="T59" fmla="*/ 44 h 176"/>
              <a:gd name="T60" fmla="*/ 68 w 176"/>
              <a:gd name="T61" fmla="*/ 48 h 176"/>
              <a:gd name="T62" fmla="*/ 58 w 176"/>
              <a:gd name="T63" fmla="*/ 59 h 176"/>
              <a:gd name="T64" fmla="*/ 53 w 176"/>
              <a:gd name="T65" fmla="*/ 71 h 176"/>
              <a:gd name="T66" fmla="*/ 58 w 176"/>
              <a:gd name="T67" fmla="*/ 82 h 176"/>
              <a:gd name="T68" fmla="*/ 94 w 176"/>
              <a:gd name="T69" fmla="*/ 118 h 176"/>
              <a:gd name="T70" fmla="*/ 116 w 176"/>
              <a:gd name="T71" fmla="*/ 118 h 176"/>
              <a:gd name="T72" fmla="*/ 126 w 176"/>
              <a:gd name="T73" fmla="*/ 109 h 176"/>
              <a:gd name="T74" fmla="*/ 131 w 176"/>
              <a:gd name="T75" fmla="*/ 109 h 176"/>
              <a:gd name="T76" fmla="*/ 165 w 176"/>
              <a:gd name="T77" fmla="*/ 136 h 176"/>
              <a:gd name="T78" fmla="*/ 167 w 176"/>
              <a:gd name="T79" fmla="*/ 137 h 176"/>
              <a:gd name="T80" fmla="*/ 168 w 176"/>
              <a:gd name="T81"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Freeform 353">
            <a:extLst>
              <a:ext uri="{FF2B5EF4-FFF2-40B4-BE49-F238E27FC236}">
                <a16:creationId xmlns:a16="http://schemas.microsoft.com/office/drawing/2014/main" id="{9D1353F8-14B1-4ADA-9CEE-D3745B4CAFEB}"/>
              </a:ext>
            </a:extLst>
          </p:cNvPr>
          <p:cNvSpPr>
            <a:spLocks noEditPoints="1"/>
          </p:cNvSpPr>
          <p:nvPr/>
        </p:nvSpPr>
        <p:spPr bwMode="auto">
          <a:xfrm>
            <a:off x="2751013" y="3031081"/>
            <a:ext cx="396590" cy="394674"/>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9" name="Text Placeholder 8">
            <a:extLst>
              <a:ext uri="{FF2B5EF4-FFF2-40B4-BE49-F238E27FC236}">
                <a16:creationId xmlns:a16="http://schemas.microsoft.com/office/drawing/2014/main" id="{D20F302F-3775-4FEF-A450-523EA3C911CB}"/>
              </a:ext>
            </a:extLst>
          </p:cNvPr>
          <p:cNvSpPr>
            <a:spLocks noGrp="1"/>
          </p:cNvSpPr>
          <p:nvPr>
            <p:ph type="body" sz="quarter" idx="18"/>
          </p:nvPr>
        </p:nvSpPr>
        <p:spPr>
          <a:xfrm>
            <a:off x="3253154" y="2996827"/>
            <a:ext cx="6499443" cy="466545"/>
          </a:xfrm>
        </p:spPr>
        <p:txBody>
          <a:bodyPr lIns="91440" tIns="45720" rIns="91440" bIns="45720" anchor="t"/>
          <a:lstStyle/>
          <a:p>
            <a:r>
              <a:rPr lang="en-US" sz="1600">
                <a:latin typeface="Arial"/>
                <a:cs typeface="Arial"/>
              </a:rPr>
              <a:t>https://squaremeals.org/Programs/FDPWBSCMTransitionProject.aspx</a:t>
            </a:r>
            <a:endParaRPr lang="en-US" sz="1600"/>
          </a:p>
        </p:txBody>
      </p:sp>
      <p:sp>
        <p:nvSpPr>
          <p:cNvPr id="39" name="TextBox 38">
            <a:extLst>
              <a:ext uri="{FF2B5EF4-FFF2-40B4-BE49-F238E27FC236}">
                <a16:creationId xmlns:a16="http://schemas.microsoft.com/office/drawing/2014/main" id="{8E7B06B6-5E07-42FE-819A-BFA5D2B50289}"/>
              </a:ext>
            </a:extLst>
          </p:cNvPr>
          <p:cNvSpPr txBox="1"/>
          <p:nvPr/>
        </p:nvSpPr>
        <p:spPr>
          <a:xfrm>
            <a:off x="1757201" y="795587"/>
            <a:ext cx="3594728" cy="1446550"/>
          </a:xfrm>
          <a:prstGeom prst="rect">
            <a:avLst/>
          </a:prstGeom>
          <a:noFill/>
        </p:spPr>
        <p:txBody>
          <a:bodyPr wrap="square" rtlCol="0" anchor="ctr">
            <a:spAutoFit/>
          </a:bodyPr>
          <a:lstStyle/>
          <a:p>
            <a:pPr algn="ctr"/>
            <a:r>
              <a:rPr lang="en-US" sz="4400">
                <a:solidFill>
                  <a:srgbClr val="FFFFFF"/>
                </a:solidFill>
                <a:latin typeface="Arial Black" panose="020B0A04020102020204" pitchFamily="34" charset="0"/>
              </a:rPr>
              <a:t>Contact Us</a:t>
            </a:r>
          </a:p>
        </p:txBody>
      </p:sp>
      <p:sp>
        <p:nvSpPr>
          <p:cNvPr id="2" name="Slide Number Placeholder 1">
            <a:extLst>
              <a:ext uri="{FF2B5EF4-FFF2-40B4-BE49-F238E27FC236}">
                <a16:creationId xmlns:a16="http://schemas.microsoft.com/office/drawing/2014/main" id="{E4BF3093-6AE3-4F22-A0B6-EBB6C243D954}"/>
              </a:ext>
            </a:extLst>
          </p:cNvPr>
          <p:cNvSpPr>
            <a:spLocks noGrp="1"/>
          </p:cNvSpPr>
          <p:nvPr>
            <p:ph type="sldNum" sz="quarter" idx="19"/>
          </p:nvPr>
        </p:nvSpPr>
        <p:spPr/>
        <p:txBody>
          <a:bodyPr/>
          <a:lstStyle/>
          <a:p>
            <a:fld id="{4179449E-6FBB-2343-B3AE-D1EFA46A6E77}" type="slidenum">
              <a:rPr lang="en-US" smtClean="0"/>
              <a:pPr/>
              <a:t>51</a:t>
            </a:fld>
            <a:endParaRPr lang="en-US"/>
          </a:p>
        </p:txBody>
      </p:sp>
      <p:sp>
        <p:nvSpPr>
          <p:cNvPr id="4" name="Text Placeholder 3">
            <a:extLst>
              <a:ext uri="{FF2B5EF4-FFF2-40B4-BE49-F238E27FC236}">
                <a16:creationId xmlns:a16="http://schemas.microsoft.com/office/drawing/2014/main" id="{2E07CB03-6C5C-AC71-344B-9244711675B8}"/>
              </a:ext>
            </a:extLst>
          </p:cNvPr>
          <p:cNvSpPr>
            <a:spLocks noGrp="1"/>
          </p:cNvSpPr>
          <p:nvPr>
            <p:ph type="body" sz="quarter" idx="16"/>
          </p:nvPr>
        </p:nvSpPr>
        <p:spPr>
          <a:xfrm>
            <a:off x="4317470" y="4027406"/>
            <a:ext cx="4408414" cy="394674"/>
          </a:xfrm>
        </p:spPr>
        <p:txBody>
          <a:bodyPr lIns="91440" tIns="45720" rIns="91440" bIns="45720" anchor="t"/>
          <a:lstStyle/>
          <a:p>
            <a:r>
              <a:rPr lang="en-US">
                <a:latin typeface="Arial"/>
                <a:cs typeface="Arial"/>
              </a:rPr>
              <a:t>Contact Your Education Service Center</a:t>
            </a:r>
            <a:endParaRPr lang="en-US"/>
          </a:p>
        </p:txBody>
      </p:sp>
    </p:spTree>
    <p:extLst>
      <p:ext uri="{BB962C8B-B14F-4D97-AF65-F5344CB8AC3E}">
        <p14:creationId xmlns:p14="http://schemas.microsoft.com/office/powerpoint/2010/main" val="20129795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95420" y="295242"/>
            <a:ext cx="10618040" cy="859027"/>
          </a:xfrm>
          <a:ln w="28575">
            <a:solidFill>
              <a:schemeClr val="tx1"/>
            </a:solidFill>
          </a:ln>
        </p:spPr>
        <p:txBody>
          <a:bodyPr lIns="91440" tIns="45720" rIns="91440" bIns="45720" anchor="t"/>
          <a:lstStyle/>
          <a:p>
            <a:pPr algn="ctr"/>
            <a:r>
              <a:rPr lang="en-US" sz="4400">
                <a:latin typeface="Arial"/>
                <a:cs typeface="Arial"/>
              </a:rPr>
              <a:t>Training Portal Log-In</a:t>
            </a:r>
            <a:endParaRPr lang="en-US"/>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7" name="TextBox 66">
            <a:extLst>
              <a:ext uri="{FF2B5EF4-FFF2-40B4-BE49-F238E27FC236}">
                <a16:creationId xmlns:a16="http://schemas.microsoft.com/office/drawing/2014/main" id="{715D7BCE-0C0D-31D3-29C3-F92EA425E3E2}"/>
              </a:ext>
            </a:extLst>
          </p:cNvPr>
          <p:cNvSpPr txBox="1"/>
          <p:nvPr/>
        </p:nvSpPr>
        <p:spPr>
          <a:xfrm>
            <a:off x="698688" y="1613086"/>
            <a:ext cx="10614210" cy="4247317"/>
          </a:xfrm>
          <a:prstGeom prst="rect">
            <a:avLst/>
          </a:prstGeom>
          <a:noFill/>
          <a:ln w="12700">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Arial"/>
                <a:ea typeface="+mn-lt"/>
                <a:cs typeface="Arial"/>
              </a:rPr>
              <a:t>ESCs and RA Users Log In To WBSCM Training Environment</a:t>
            </a:r>
            <a:r>
              <a:rPr lang="en-US" sz="2800" b="1" dirty="0">
                <a:latin typeface="Arial"/>
                <a:ea typeface="+mn-lt"/>
                <a:cs typeface="+mn-lt"/>
              </a:rPr>
              <a:t> </a:t>
            </a:r>
            <a:endParaRPr lang="en-US" sz="2800" b="1" dirty="0">
              <a:latin typeface="Arial"/>
              <a:cs typeface="Arial"/>
            </a:endParaRPr>
          </a:p>
          <a:p>
            <a:pPr algn="ctr"/>
            <a:r>
              <a:rPr lang="en-US" sz="2800" b="1" dirty="0">
                <a:latin typeface="Arial"/>
                <a:ea typeface="+mn-lt"/>
                <a:cs typeface="+mn-lt"/>
              </a:rPr>
              <a:t> </a:t>
            </a:r>
            <a:br>
              <a:rPr lang="en-US" sz="2800" b="1" dirty="0">
                <a:latin typeface="Arial"/>
                <a:ea typeface="+mn-lt"/>
                <a:cs typeface="+mn-lt"/>
              </a:rPr>
            </a:br>
            <a:r>
              <a:rPr lang="en-US" sz="2800" b="1" dirty="0">
                <a:latin typeface="Arial"/>
                <a:ea typeface="+mn-lt"/>
                <a:cs typeface="+mn-lt"/>
              </a:rPr>
              <a:t>URL: </a:t>
            </a:r>
            <a:r>
              <a:rPr lang="en-US" sz="2800" b="1" dirty="0">
                <a:latin typeface="Arial"/>
                <a:ea typeface="+mn-lt"/>
                <a:cs typeface="+mn-lt"/>
                <a:hlinkClick r:id="rId3"/>
              </a:rPr>
              <a:t>wbscmntrn.wbscm.usda.gov</a:t>
            </a:r>
            <a:r>
              <a:rPr lang="en-US" sz="2800" b="1" dirty="0">
                <a:latin typeface="Arial"/>
                <a:ea typeface="+mn-lt"/>
                <a:cs typeface="+mn-lt"/>
              </a:rPr>
              <a:t> </a:t>
            </a:r>
          </a:p>
          <a:p>
            <a:pPr algn="ctr"/>
            <a:endParaRPr lang="en-US" sz="2800" b="1" dirty="0">
              <a:latin typeface="Arial"/>
              <a:cs typeface="Arial"/>
            </a:endParaRPr>
          </a:p>
          <a:p>
            <a:pPr algn="ctr"/>
            <a:br>
              <a:rPr lang="en-US" sz="2800" b="1" dirty="0">
                <a:latin typeface="Arial"/>
                <a:cs typeface="Arial"/>
              </a:rPr>
            </a:br>
            <a:br>
              <a:rPr lang="en-US" sz="2800" b="1" dirty="0">
                <a:latin typeface="Arial"/>
                <a:cs typeface="Arial"/>
              </a:rPr>
            </a:br>
            <a:endParaRPr lang="en-US" sz="2800" b="1" dirty="0">
              <a:latin typeface="Arial"/>
              <a:cs typeface="Arial"/>
            </a:endParaRPr>
          </a:p>
          <a:p>
            <a:pPr algn="ctr"/>
            <a:r>
              <a:rPr lang="en-US" sz="2800" b="1" dirty="0">
                <a:latin typeface="Arial"/>
                <a:cs typeface="Arial"/>
              </a:rPr>
              <a:t>RA Training Environment Username and Password previously provided via e-mail.</a:t>
            </a:r>
          </a:p>
          <a:p>
            <a:pPr algn="ctr"/>
            <a:endParaRPr lang="en-US" b="1" dirty="0">
              <a:latin typeface="Arial"/>
              <a:cs typeface="Arial"/>
            </a:endParaRPr>
          </a:p>
        </p:txBody>
      </p:sp>
      <p:sp>
        <p:nvSpPr>
          <p:cNvPr id="4" name="Arrow: Left 3">
            <a:extLst>
              <a:ext uri="{FF2B5EF4-FFF2-40B4-BE49-F238E27FC236}">
                <a16:creationId xmlns:a16="http://schemas.microsoft.com/office/drawing/2014/main" id="{43948CD5-4090-5604-32FA-D0A30A5866C7}"/>
              </a:ext>
            </a:extLst>
          </p:cNvPr>
          <p:cNvSpPr/>
          <p:nvPr/>
        </p:nvSpPr>
        <p:spPr>
          <a:xfrm rot="2460000">
            <a:off x="5299837" y="3252050"/>
            <a:ext cx="1796967" cy="520454"/>
          </a:xfrm>
          <a:prstGeom prst="leftArrow">
            <a:avLst/>
          </a:prstGeom>
          <a:ln w="19050">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solidFill>
                <a:schemeClr val="tx1"/>
              </a:solidFill>
              <a:latin typeface="Arial"/>
              <a:cs typeface="Arial"/>
            </a:endParaRPr>
          </a:p>
        </p:txBody>
      </p:sp>
      <p:sp>
        <p:nvSpPr>
          <p:cNvPr id="3" name="Rectangle: Rounded Corners 2">
            <a:extLst>
              <a:ext uri="{FF2B5EF4-FFF2-40B4-BE49-F238E27FC236}">
                <a16:creationId xmlns:a16="http://schemas.microsoft.com/office/drawing/2014/main" id="{55CAB077-AF80-3273-C798-9CD51C3331B1}"/>
              </a:ext>
            </a:extLst>
          </p:cNvPr>
          <p:cNvSpPr/>
          <p:nvPr/>
        </p:nvSpPr>
        <p:spPr>
          <a:xfrm>
            <a:off x="7180249" y="3145110"/>
            <a:ext cx="3569033" cy="1228514"/>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tx1"/>
                </a:solidFill>
                <a:latin typeface="Arial"/>
                <a:ea typeface="+mn-lt"/>
                <a:cs typeface="Arial"/>
              </a:rPr>
              <a:t>Note the "</a:t>
            </a:r>
            <a:r>
              <a:rPr lang="en-US" b="1" err="1">
                <a:solidFill>
                  <a:schemeClr val="tx1"/>
                </a:solidFill>
                <a:latin typeface="Arial"/>
                <a:ea typeface="+mn-lt"/>
                <a:cs typeface="Arial"/>
              </a:rPr>
              <a:t>ntrn</a:t>
            </a:r>
            <a:r>
              <a:rPr lang="en-US" b="1">
                <a:solidFill>
                  <a:schemeClr val="tx1"/>
                </a:solidFill>
                <a:latin typeface="Arial"/>
                <a:ea typeface="+mn-lt"/>
                <a:cs typeface="Arial"/>
              </a:rPr>
              <a:t>" section of the web address. This indicates the training environment.</a:t>
            </a:r>
          </a:p>
        </p:txBody>
      </p:sp>
    </p:spTree>
    <p:extLst>
      <p:ext uri="{BB962C8B-B14F-4D97-AF65-F5344CB8AC3E}">
        <p14:creationId xmlns:p14="http://schemas.microsoft.com/office/powerpoint/2010/main" val="177057516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95420" y="295242"/>
            <a:ext cx="10618040" cy="677187"/>
          </a:xfrm>
          <a:ln w="28575">
            <a:solidFill>
              <a:schemeClr val="tx1"/>
            </a:solidFill>
          </a:ln>
        </p:spPr>
        <p:txBody>
          <a:bodyPr lIns="91440" tIns="45720" rIns="91440" bIns="45720" anchor="t"/>
          <a:lstStyle/>
          <a:p>
            <a:pPr algn="ctr"/>
            <a:r>
              <a:rPr lang="en-US" sz="4400">
                <a:latin typeface="Arial"/>
                <a:cs typeface="Arial"/>
              </a:rPr>
              <a:t>Training Portal Log-In</a:t>
            </a:r>
            <a:endParaRPr lang="en-US"/>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7" name="TextBox 66">
            <a:extLst>
              <a:ext uri="{FF2B5EF4-FFF2-40B4-BE49-F238E27FC236}">
                <a16:creationId xmlns:a16="http://schemas.microsoft.com/office/drawing/2014/main" id="{715D7BCE-0C0D-31D3-29C3-F92EA425E3E2}"/>
              </a:ext>
            </a:extLst>
          </p:cNvPr>
          <p:cNvSpPr txBox="1"/>
          <p:nvPr/>
        </p:nvSpPr>
        <p:spPr>
          <a:xfrm>
            <a:off x="642403" y="3466478"/>
            <a:ext cx="5150324" cy="369332"/>
          </a:xfrm>
          <a:prstGeom prst="rect">
            <a:avLst/>
          </a:prstGeom>
          <a:solidFill>
            <a:schemeClr val="bg1">
              <a:lumMod val="75000"/>
            </a:schemeClr>
          </a:solidFill>
          <a:ln w="12700">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ESC Training Environment View</a:t>
            </a:r>
          </a:p>
        </p:txBody>
      </p:sp>
      <p:sp>
        <p:nvSpPr>
          <p:cNvPr id="10" name="TextBox 9">
            <a:extLst>
              <a:ext uri="{FF2B5EF4-FFF2-40B4-BE49-F238E27FC236}">
                <a16:creationId xmlns:a16="http://schemas.microsoft.com/office/drawing/2014/main" id="{948EAD7E-2134-BF2C-433F-6E7A2CC26FE5}"/>
              </a:ext>
            </a:extLst>
          </p:cNvPr>
          <p:cNvSpPr txBox="1"/>
          <p:nvPr/>
        </p:nvSpPr>
        <p:spPr>
          <a:xfrm>
            <a:off x="698687" y="1150644"/>
            <a:ext cx="5037756" cy="369332"/>
          </a:xfrm>
          <a:prstGeom prst="rect">
            <a:avLst/>
          </a:prstGeom>
          <a:solidFill>
            <a:srgbClr val="FFFF00"/>
          </a:solidFill>
          <a:ln w="12700">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RA Training Environment View</a:t>
            </a:r>
          </a:p>
        </p:txBody>
      </p:sp>
      <p:pic>
        <p:nvPicPr>
          <p:cNvPr id="8" name="Picture 14" descr="Graphical user interface, text, application&#10;&#10;Description automatically generated">
            <a:extLst>
              <a:ext uri="{FF2B5EF4-FFF2-40B4-BE49-F238E27FC236}">
                <a16:creationId xmlns:a16="http://schemas.microsoft.com/office/drawing/2014/main" id="{6B89050A-E28A-7C22-B013-6DB45CA9A0D9}"/>
              </a:ext>
            </a:extLst>
          </p:cNvPr>
          <p:cNvPicPr>
            <a:picLocks noChangeAspect="1"/>
          </p:cNvPicPr>
          <p:nvPr/>
        </p:nvPicPr>
        <p:blipFill>
          <a:blip r:embed="rId3"/>
          <a:stretch>
            <a:fillRect/>
          </a:stretch>
        </p:blipFill>
        <p:spPr>
          <a:xfrm>
            <a:off x="687860" y="1651231"/>
            <a:ext cx="10816280" cy="1528108"/>
          </a:xfrm>
          <a:prstGeom prst="rect">
            <a:avLst/>
          </a:prstGeom>
        </p:spPr>
      </p:pic>
      <p:sp>
        <p:nvSpPr>
          <p:cNvPr id="12" name="Arrow: Left 11">
            <a:extLst>
              <a:ext uri="{FF2B5EF4-FFF2-40B4-BE49-F238E27FC236}">
                <a16:creationId xmlns:a16="http://schemas.microsoft.com/office/drawing/2014/main" id="{2DD2A63A-30EA-832B-D454-A548145DBA33}"/>
              </a:ext>
            </a:extLst>
          </p:cNvPr>
          <p:cNvSpPr/>
          <p:nvPr/>
        </p:nvSpPr>
        <p:spPr>
          <a:xfrm>
            <a:off x="7372075" y="1298954"/>
            <a:ext cx="2541259" cy="1006765"/>
          </a:xfrm>
          <a:prstGeom prst="leftArrow">
            <a:avLst/>
          </a:prstGeom>
          <a:solidFill>
            <a:schemeClr val="accent6"/>
          </a:soli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chemeClr val="tx1">
                    <a:lumMod val="95000"/>
                    <a:lumOff val="5000"/>
                  </a:schemeClr>
                </a:solidFill>
              </a:rPr>
              <a:t>NTRN icon signals training environment.</a:t>
            </a:r>
          </a:p>
        </p:txBody>
      </p:sp>
      <p:sp>
        <p:nvSpPr>
          <p:cNvPr id="14" name="Arrow: Right 13">
            <a:extLst>
              <a:ext uri="{FF2B5EF4-FFF2-40B4-BE49-F238E27FC236}">
                <a16:creationId xmlns:a16="http://schemas.microsoft.com/office/drawing/2014/main" id="{20CB37CD-4AB8-300B-BE82-610E05FE246B}"/>
              </a:ext>
            </a:extLst>
          </p:cNvPr>
          <p:cNvSpPr/>
          <p:nvPr/>
        </p:nvSpPr>
        <p:spPr>
          <a:xfrm>
            <a:off x="5429361" y="2511299"/>
            <a:ext cx="2374829" cy="942079"/>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chemeClr val="tx1">
                    <a:lumMod val="95000"/>
                    <a:lumOff val="5000"/>
                  </a:schemeClr>
                </a:solidFill>
                <a:latin typeface="Arial"/>
                <a:cs typeface="Arial"/>
              </a:rPr>
              <a:t>User and Organization Name</a:t>
            </a:r>
          </a:p>
        </p:txBody>
      </p:sp>
      <p:pic>
        <p:nvPicPr>
          <p:cNvPr id="7" name="Picture 6">
            <a:extLst>
              <a:ext uri="{FF2B5EF4-FFF2-40B4-BE49-F238E27FC236}">
                <a16:creationId xmlns:a16="http://schemas.microsoft.com/office/drawing/2014/main" id="{FDCCC7E7-4348-65E9-6A14-0B2FFF5B7BEF}"/>
              </a:ext>
            </a:extLst>
          </p:cNvPr>
          <p:cNvPicPr>
            <a:picLocks noChangeAspect="1"/>
          </p:cNvPicPr>
          <p:nvPr/>
        </p:nvPicPr>
        <p:blipFill rotWithShape="1">
          <a:blip r:embed="rId4"/>
          <a:srcRect r="687"/>
          <a:stretch/>
        </p:blipFill>
        <p:spPr>
          <a:xfrm>
            <a:off x="642401" y="3961154"/>
            <a:ext cx="10861739" cy="1606678"/>
          </a:xfrm>
          <a:prstGeom prst="rect">
            <a:avLst/>
          </a:prstGeom>
        </p:spPr>
      </p:pic>
      <p:sp>
        <p:nvSpPr>
          <p:cNvPr id="13" name="Arrow: Left 12">
            <a:extLst>
              <a:ext uri="{FF2B5EF4-FFF2-40B4-BE49-F238E27FC236}">
                <a16:creationId xmlns:a16="http://schemas.microsoft.com/office/drawing/2014/main" id="{9AA34D85-727E-E482-0308-538F938A3E6D}"/>
              </a:ext>
            </a:extLst>
          </p:cNvPr>
          <p:cNvSpPr/>
          <p:nvPr/>
        </p:nvSpPr>
        <p:spPr>
          <a:xfrm>
            <a:off x="7513385" y="3658959"/>
            <a:ext cx="2558577" cy="991222"/>
          </a:xfrm>
          <a:prstGeom prst="leftArrow">
            <a:avLst/>
          </a:prstGeom>
          <a:solidFill>
            <a:schemeClr val="accent6"/>
          </a:soli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chemeClr val="tx1">
                    <a:lumMod val="95000"/>
                    <a:lumOff val="5000"/>
                  </a:schemeClr>
                </a:solidFill>
              </a:rPr>
              <a:t>NTRN icon signals training environment.</a:t>
            </a:r>
          </a:p>
        </p:txBody>
      </p:sp>
      <p:sp>
        <p:nvSpPr>
          <p:cNvPr id="16" name="Arrow: Right 15">
            <a:extLst>
              <a:ext uri="{FF2B5EF4-FFF2-40B4-BE49-F238E27FC236}">
                <a16:creationId xmlns:a16="http://schemas.microsoft.com/office/drawing/2014/main" id="{6C512AD9-CE23-B45A-1657-FDD1C1F55049}"/>
              </a:ext>
            </a:extLst>
          </p:cNvPr>
          <p:cNvSpPr/>
          <p:nvPr/>
        </p:nvSpPr>
        <p:spPr>
          <a:xfrm>
            <a:off x="5221132" y="4959845"/>
            <a:ext cx="2374829" cy="991222"/>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chemeClr val="tx1">
                    <a:lumMod val="95000"/>
                    <a:lumOff val="5000"/>
                  </a:schemeClr>
                </a:solidFill>
                <a:latin typeface="Arial"/>
                <a:cs typeface="Arial"/>
              </a:rPr>
              <a:t>User and Organization Name</a:t>
            </a:r>
          </a:p>
        </p:txBody>
      </p:sp>
    </p:spTree>
    <p:extLst>
      <p:ext uri="{BB962C8B-B14F-4D97-AF65-F5344CB8AC3E}">
        <p14:creationId xmlns:p14="http://schemas.microsoft.com/office/powerpoint/2010/main" val="135598297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86455" y="274072"/>
            <a:ext cx="10618040" cy="638175"/>
          </a:xfrm>
          <a:ln w="28575">
            <a:solidFill>
              <a:schemeClr val="tx1"/>
            </a:solidFill>
          </a:ln>
        </p:spPr>
        <p:txBody>
          <a:bodyPr lIns="91440" tIns="45720" rIns="91440" bIns="45720" anchor="t"/>
          <a:lstStyle/>
          <a:p>
            <a:pPr algn="ctr"/>
            <a:r>
              <a:rPr lang="en-US" sz="4400">
                <a:latin typeface="Arial"/>
                <a:cs typeface="Arial"/>
              </a:rPr>
              <a:t>Check for New Content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5" name="Picture 5" descr="Graphical user interface, text, application, email&#10;&#10;Description automatically generated">
            <a:extLst>
              <a:ext uri="{FF2B5EF4-FFF2-40B4-BE49-F238E27FC236}">
                <a16:creationId xmlns:a16="http://schemas.microsoft.com/office/drawing/2014/main" id="{EBEADC4F-FBD1-510F-63C5-0964271E1269}"/>
              </a:ext>
            </a:extLst>
          </p:cNvPr>
          <p:cNvPicPr>
            <a:picLocks noChangeAspect="1"/>
          </p:cNvPicPr>
          <p:nvPr/>
        </p:nvPicPr>
        <p:blipFill>
          <a:blip r:embed="rId3"/>
          <a:stretch>
            <a:fillRect/>
          </a:stretch>
        </p:blipFill>
        <p:spPr>
          <a:xfrm>
            <a:off x="657340" y="960052"/>
            <a:ext cx="10684524" cy="5130692"/>
          </a:xfrm>
          <a:prstGeom prst="rect">
            <a:avLst/>
          </a:prstGeom>
          <a:ln>
            <a:solidFill>
              <a:schemeClr val="tx1"/>
            </a:solidFill>
          </a:ln>
        </p:spPr>
      </p:pic>
      <p:sp>
        <p:nvSpPr>
          <p:cNvPr id="4" name="Arrow: Right 3">
            <a:extLst>
              <a:ext uri="{FF2B5EF4-FFF2-40B4-BE49-F238E27FC236}">
                <a16:creationId xmlns:a16="http://schemas.microsoft.com/office/drawing/2014/main" id="{7297AD88-DC8E-FF3E-2DD7-6F16113F9B21}"/>
              </a:ext>
            </a:extLst>
          </p:cNvPr>
          <p:cNvSpPr/>
          <p:nvPr/>
        </p:nvSpPr>
        <p:spPr>
          <a:xfrm>
            <a:off x="272796" y="4925607"/>
            <a:ext cx="1953845" cy="967152"/>
          </a:xfrm>
          <a:prstGeom prst="rightArrow">
            <a:avLst/>
          </a:prstGeom>
          <a:solidFill>
            <a:schemeClr val="accent6"/>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lumMod val="95000"/>
                    <a:lumOff val="5000"/>
                  </a:schemeClr>
                </a:solidFill>
                <a:latin typeface="Arial"/>
                <a:cs typeface="Arial"/>
              </a:rPr>
              <a:t>Check Forum for updates.</a:t>
            </a:r>
          </a:p>
        </p:txBody>
      </p:sp>
    </p:spTree>
    <p:extLst>
      <p:ext uri="{BB962C8B-B14F-4D97-AF65-F5344CB8AC3E}">
        <p14:creationId xmlns:p14="http://schemas.microsoft.com/office/powerpoint/2010/main" val="4723146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Check for New Content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5" name="Picture 5" descr="Graphical user interface, text, application&#10;&#10;Description automatically generated">
            <a:extLst>
              <a:ext uri="{FF2B5EF4-FFF2-40B4-BE49-F238E27FC236}">
                <a16:creationId xmlns:a16="http://schemas.microsoft.com/office/drawing/2014/main" id="{6B5E9A14-A965-5068-E817-81CEADAE6C88}"/>
              </a:ext>
            </a:extLst>
          </p:cNvPr>
          <p:cNvPicPr>
            <a:picLocks noChangeAspect="1"/>
          </p:cNvPicPr>
          <p:nvPr/>
        </p:nvPicPr>
        <p:blipFill>
          <a:blip r:embed="rId3"/>
          <a:stretch>
            <a:fillRect/>
          </a:stretch>
        </p:blipFill>
        <p:spPr>
          <a:xfrm>
            <a:off x="689707" y="1250633"/>
            <a:ext cx="10626970" cy="4122273"/>
          </a:xfrm>
          <a:prstGeom prst="rect">
            <a:avLst/>
          </a:prstGeom>
          <a:ln w="12700">
            <a:solidFill>
              <a:schemeClr val="tx1"/>
            </a:solidFill>
          </a:ln>
        </p:spPr>
      </p:pic>
      <p:sp>
        <p:nvSpPr>
          <p:cNvPr id="6" name="Arrow: Right 5">
            <a:extLst>
              <a:ext uri="{FF2B5EF4-FFF2-40B4-BE49-F238E27FC236}">
                <a16:creationId xmlns:a16="http://schemas.microsoft.com/office/drawing/2014/main" id="{9B19FE1D-369A-0A0C-64B2-86A819283F7A}"/>
              </a:ext>
            </a:extLst>
          </p:cNvPr>
          <p:cNvSpPr/>
          <p:nvPr/>
        </p:nvSpPr>
        <p:spPr>
          <a:xfrm>
            <a:off x="8693873" y="4358991"/>
            <a:ext cx="2178537" cy="898767"/>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lumMod val="95000"/>
                    <a:lumOff val="5000"/>
                  </a:schemeClr>
                </a:solidFill>
                <a:latin typeface="Arial"/>
                <a:cs typeface="Arial"/>
              </a:rPr>
              <a:t>Scroll to see all announcements</a:t>
            </a:r>
          </a:p>
        </p:txBody>
      </p:sp>
      <p:sp>
        <p:nvSpPr>
          <p:cNvPr id="7" name="Arrow: Left 6">
            <a:extLst>
              <a:ext uri="{FF2B5EF4-FFF2-40B4-BE49-F238E27FC236}">
                <a16:creationId xmlns:a16="http://schemas.microsoft.com/office/drawing/2014/main" id="{BCB62C51-2CDC-2846-27E6-E1C8D965DDA2}"/>
              </a:ext>
            </a:extLst>
          </p:cNvPr>
          <p:cNvSpPr/>
          <p:nvPr/>
        </p:nvSpPr>
        <p:spPr>
          <a:xfrm>
            <a:off x="2183901" y="4199019"/>
            <a:ext cx="2529564" cy="1053520"/>
          </a:xfrm>
          <a:prstGeom prst="lef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lumMod val="95000"/>
                    <a:lumOff val="5000"/>
                  </a:schemeClr>
                </a:solidFill>
                <a:latin typeface="Arial"/>
                <a:cs typeface="Arial"/>
              </a:rPr>
              <a:t>Announcements with orange dots are new.</a:t>
            </a:r>
          </a:p>
        </p:txBody>
      </p:sp>
      <p:sp>
        <p:nvSpPr>
          <p:cNvPr id="10" name="Arrow: Right 9">
            <a:extLst>
              <a:ext uri="{FF2B5EF4-FFF2-40B4-BE49-F238E27FC236}">
                <a16:creationId xmlns:a16="http://schemas.microsoft.com/office/drawing/2014/main" id="{16F3C4F1-7D40-C5EF-87F4-A455BBCC2D01}"/>
              </a:ext>
            </a:extLst>
          </p:cNvPr>
          <p:cNvSpPr/>
          <p:nvPr/>
        </p:nvSpPr>
        <p:spPr>
          <a:xfrm>
            <a:off x="223948" y="3841220"/>
            <a:ext cx="517770" cy="205154"/>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655504"/>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ACFP">
      <a:dk1>
        <a:srgbClr val="000000"/>
      </a:dk1>
      <a:lt1>
        <a:srgbClr val="FFFFFF"/>
      </a:lt1>
      <a:dk2>
        <a:srgbClr val="2EA7D2"/>
      </a:dk2>
      <a:lt2>
        <a:srgbClr val="FFFEFE"/>
      </a:lt2>
      <a:accent1>
        <a:srgbClr val="F3B812"/>
      </a:accent1>
      <a:accent2>
        <a:srgbClr val="EF4B24"/>
      </a:accent2>
      <a:accent3>
        <a:srgbClr val="2EA7D2"/>
      </a:accent3>
      <a:accent4>
        <a:srgbClr val="ABD037"/>
      </a:accent4>
      <a:accent5>
        <a:srgbClr val="F57E14"/>
      </a:accent5>
      <a:accent6>
        <a:srgbClr val="70AD47"/>
      </a:accent6>
      <a:hlink>
        <a:srgbClr val="000000"/>
      </a:hlink>
      <a:folHlink>
        <a:srgbClr val="919191"/>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8b6d689-0d54-477a-9966-fd4f195d874a" xsi:nil="true"/>
    <lcf76f155ced4ddcb4097134ff3c332f xmlns="6146fc1c-d1d5-4e31-bccf-448e84e59d21">
      <Terms xmlns="http://schemas.microsoft.com/office/infopath/2007/PartnerControls"/>
    </lcf76f155ced4ddcb4097134ff3c332f>
    <SharedWithUsers xmlns="968d3519-21c4-4a56-ab3d-9443eb79900e">
      <UserInfo>
        <DisplayName/>
        <AccountId xsi:nil="true"/>
        <AccountType/>
      </UserInfo>
    </SharedWithUsers>
    <MediaLengthInSeconds xmlns="6146fc1c-d1d5-4e31-bccf-448e84e59d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A5E6C0FE572B40A73046A46B783CC6" ma:contentTypeVersion="13" ma:contentTypeDescription="Create a new document." ma:contentTypeScope="" ma:versionID="04547b92a2f93c2320eb164026b9cf33">
  <xsd:schema xmlns:xsd="http://www.w3.org/2001/XMLSchema" xmlns:xs="http://www.w3.org/2001/XMLSchema" xmlns:p="http://schemas.microsoft.com/office/2006/metadata/properties" xmlns:ns2="6146fc1c-d1d5-4e31-bccf-448e84e59d21" xmlns:ns3="e8b6d689-0d54-477a-9966-fd4f195d874a" xmlns:ns4="968d3519-21c4-4a56-ab3d-9443eb79900e" targetNamespace="http://schemas.microsoft.com/office/2006/metadata/properties" ma:root="true" ma:fieldsID="a295cfbcc3fe20e472dd827c4d761ef9" ns2:_="" ns3:_="" ns4:_="">
    <xsd:import namespace="6146fc1c-d1d5-4e31-bccf-448e84e59d21"/>
    <xsd:import namespace="e8b6d689-0d54-477a-9966-fd4f195d874a"/>
    <xsd:import namespace="968d3519-21c4-4a56-ab3d-9443eb79900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6fc1c-d1d5-4e31-bccf-448e84e59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b6d689-0d54-477a-9966-fd4f195d87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6a6a6c-0f07-4a28-9b6b-ef8d5d84ec6d}" ma:internalName="TaxCatchAll" ma:showField="CatchAllData" ma:web="e8b6d689-0d54-477a-9966-fd4f195d87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68d3519-21c4-4a56-ab3d-9443eb79900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7A22E0-19D6-467E-827D-546687BB15F4}">
  <ds:schemaRefs>
    <ds:schemaRef ds:uri="3eb9ff95-4672-440e-884a-8dd818b3a0cd"/>
    <ds:schemaRef ds:uri="42885fea-74c9-4729-88c6-2ce77fed68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8b6d689-0d54-477a-9966-fd4f195d874a"/>
    <ds:schemaRef ds:uri="6146fc1c-d1d5-4e31-bccf-448e84e59d21"/>
    <ds:schemaRef ds:uri="968d3519-21c4-4a56-ab3d-9443eb79900e"/>
  </ds:schemaRefs>
</ds:datastoreItem>
</file>

<file path=customXml/itemProps2.xml><?xml version="1.0" encoding="utf-8"?>
<ds:datastoreItem xmlns:ds="http://schemas.openxmlformats.org/officeDocument/2006/customXml" ds:itemID="{E3A2AEB7-73C1-4C9E-A530-D1B7363E6C7B}">
  <ds:schemaRefs>
    <ds:schemaRef ds:uri="http://schemas.microsoft.com/sharepoint/v3/contenttype/forms"/>
  </ds:schemaRefs>
</ds:datastoreItem>
</file>

<file path=customXml/itemProps3.xml><?xml version="1.0" encoding="utf-8"?>
<ds:datastoreItem xmlns:ds="http://schemas.openxmlformats.org/officeDocument/2006/customXml" ds:itemID="{56FDDCAE-2898-4B84-9734-2EC362F935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6fc1c-d1d5-4e31-bccf-448e84e59d21"/>
    <ds:schemaRef ds:uri="e8b6d689-0d54-477a-9966-fd4f195d874a"/>
    <ds:schemaRef ds:uri="968d3519-21c4-4a56-ab3d-9443eb799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219</TotalTime>
  <Words>2195</Words>
  <Application>Microsoft Office PowerPoint</Application>
  <PresentationFormat>Widescreen</PresentationFormat>
  <Paragraphs>467</Paragraphs>
  <Slides>51</Slides>
  <Notes>50</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51</vt:i4>
      </vt:variant>
    </vt:vector>
  </HeadingPairs>
  <TitlesOfParts>
    <vt:vector size="66" baseType="lpstr">
      <vt:lpstr>Arial</vt:lpstr>
      <vt:lpstr>Arial Black</vt:lpstr>
      <vt:lpstr>Arial,Sans-Serif</vt:lpstr>
      <vt:lpstr>Calibri</vt:lpstr>
      <vt:lpstr>Calibri Light</vt:lpstr>
      <vt:lpstr>Century Gothic</vt:lpstr>
      <vt:lpstr>Franklin Gothic Book</vt:lpstr>
      <vt:lpstr>Rockwell</vt:lpstr>
      <vt:lpstr>Rockwell Light</vt:lpstr>
      <vt:lpstr>Times New Roman</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Diana Chavarria</cp:lastModifiedBy>
  <cp:revision>15</cp:revision>
  <cp:lastPrinted>2022-09-28T17:56:15Z</cp:lastPrinted>
  <dcterms:created xsi:type="dcterms:W3CDTF">2016-11-18T06:06:25Z</dcterms:created>
  <dcterms:modified xsi:type="dcterms:W3CDTF">2023-09-12T21:55:25Z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0x010100EAA5E6C0FE572B40A73046A46B783CC6</vt:lpwstr>
  </property>
  <property fmtid="{D5CDD505-2E9C-101B-9397-08002B2CF9AE}" pid="3" name="Order">
    <vt:r8>141900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activity">
    <vt:lpwstr>{"FileActivityType":"11","FileActivityTimeStamp":"2023-07-07T14:03:59.717Z","FileActivityUsersOnPage":[{"DisplayName":"Sapphire King","Id":"sking@texasagriculture.gov"},{"DisplayName":"Ansilee Trevino","Id":"atrevino@texasagriculture.gov"}],"FileActivityNavigationId":null}</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